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Lst>
  <p:notesMasterIdLst>
    <p:notesMasterId r:id="rId5"/>
  </p:notesMasterIdLst>
  <p:sldIdLst>
    <p:sldId id="256" r:id="rId2"/>
    <p:sldId id="258" r:id="rId3"/>
    <p:sldId id="257" r:id="rId4"/>
  </p:sldIdLst>
  <p:sldSz cx="51206400" cy="38404800"/>
  <p:notesSz cx="6858000" cy="9144000"/>
  <p:defaultTextStyle>
    <a:defPPr>
      <a:defRPr lang="en-US"/>
    </a:defPPr>
    <a:lvl1pPr algn="l" defTabSz="2376488" rtl="0" fontAlgn="base">
      <a:spcBef>
        <a:spcPct val="0"/>
      </a:spcBef>
      <a:spcAft>
        <a:spcPct val="0"/>
      </a:spcAft>
      <a:defRPr sz="9400" kern="1200">
        <a:solidFill>
          <a:schemeClr val="tx1"/>
        </a:solidFill>
        <a:latin typeface="Arial" charset="0"/>
        <a:ea typeface="ＭＳ Ｐゴシック" charset="0"/>
        <a:cs typeface="ＭＳ Ｐゴシック" charset="0"/>
      </a:defRPr>
    </a:lvl1pPr>
    <a:lvl2pPr marL="2376488" indent="-1919288" algn="l" defTabSz="2376488" rtl="0" fontAlgn="base">
      <a:spcBef>
        <a:spcPct val="0"/>
      </a:spcBef>
      <a:spcAft>
        <a:spcPct val="0"/>
      </a:spcAft>
      <a:defRPr sz="9400" kern="1200">
        <a:solidFill>
          <a:schemeClr val="tx1"/>
        </a:solidFill>
        <a:latin typeface="Arial" charset="0"/>
        <a:ea typeface="ＭＳ Ｐゴシック" charset="0"/>
        <a:cs typeface="ＭＳ Ｐゴシック" charset="0"/>
      </a:defRPr>
    </a:lvl2pPr>
    <a:lvl3pPr marL="4754563" indent="-3840163" algn="l" defTabSz="2376488" rtl="0" fontAlgn="base">
      <a:spcBef>
        <a:spcPct val="0"/>
      </a:spcBef>
      <a:spcAft>
        <a:spcPct val="0"/>
      </a:spcAft>
      <a:defRPr sz="9400" kern="1200">
        <a:solidFill>
          <a:schemeClr val="tx1"/>
        </a:solidFill>
        <a:latin typeface="Arial" charset="0"/>
        <a:ea typeface="ＭＳ Ｐゴシック" charset="0"/>
        <a:cs typeface="ＭＳ Ｐゴシック" charset="0"/>
      </a:defRPr>
    </a:lvl3pPr>
    <a:lvl4pPr marL="7131050" indent="-5759450" algn="l" defTabSz="2376488" rtl="0" fontAlgn="base">
      <a:spcBef>
        <a:spcPct val="0"/>
      </a:spcBef>
      <a:spcAft>
        <a:spcPct val="0"/>
      </a:spcAft>
      <a:defRPr sz="9400" kern="1200">
        <a:solidFill>
          <a:schemeClr val="tx1"/>
        </a:solidFill>
        <a:latin typeface="Arial" charset="0"/>
        <a:ea typeface="ＭＳ Ｐゴシック" charset="0"/>
        <a:cs typeface="ＭＳ Ｐゴシック" charset="0"/>
      </a:defRPr>
    </a:lvl4pPr>
    <a:lvl5pPr marL="9509125" indent="-7680325" algn="l" defTabSz="2376488" rtl="0" fontAlgn="base">
      <a:spcBef>
        <a:spcPct val="0"/>
      </a:spcBef>
      <a:spcAft>
        <a:spcPct val="0"/>
      </a:spcAft>
      <a:defRPr sz="9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9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9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9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9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3BFC"/>
    <a:srgbClr val="FFFFFF"/>
    <a:srgbClr val="BFBDFD"/>
    <a:srgbClr val="DF4616"/>
    <a:srgbClr val="F4D2CF"/>
    <a:srgbClr val="376092"/>
    <a:srgbClr val="010000"/>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0"/>
  </p:normalViewPr>
  <p:slideViewPr>
    <p:cSldViewPr snapToGrid="0" snapToObjects="1">
      <p:cViewPr>
        <p:scale>
          <a:sx n="55" d="100"/>
          <a:sy n="55" d="100"/>
        </p:scale>
        <p:origin x="6000" y="9224"/>
      </p:cViewPr>
      <p:guideLst>
        <p:guide orient="horz" pos="12096"/>
        <p:guide pos="16128"/>
      </p:guideLst>
    </p:cSldViewPr>
  </p:slid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4344D2B2-5899-584D-BAAD-C865E24E9162}" type="datetime1">
              <a:rPr lang="en-US"/>
              <a:pPr>
                <a:defRPr/>
              </a:pPr>
              <a:t>6/5/14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20B5EC1C-AC51-574A-89A5-F7D62FD6052E}" type="slidenum">
              <a:rPr lang="en-US"/>
              <a:pPr>
                <a:defRPr/>
              </a:pPr>
              <a:t>‹#›</a:t>
            </a:fld>
            <a:endParaRPr lang="en-US"/>
          </a:p>
        </p:txBody>
      </p:sp>
    </p:spTree>
    <p:extLst>
      <p:ext uri="{BB962C8B-B14F-4D97-AF65-F5344CB8AC3E}">
        <p14:creationId xmlns:p14="http://schemas.microsoft.com/office/powerpoint/2010/main" val="372677644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800">
                <a:latin typeface="Calibri" charset="0"/>
                <a:ea typeface="ＭＳ Ｐゴシック" charset="0"/>
                <a:cs typeface="ＭＳ Ｐゴシック" charset="0"/>
              </a:rPr>
              <a:t>The attentional blink (AB) and repetition blindness (RB) are detriments in accuracy during rapid serial visual presentation following a task-relevant stimulus. In AB paradigms, identification of a second target appearing from two to five items after a first is impaired. RB refers to a tendency to miss repetitions of stimuli when the repetition occurs shortly after the initial stimulus in an RSVP stream. We seek to understand AB and RB at a computational level through rational inference. We propose that RB and AB are consequences of priors about the temporal distribution of event transitions, and the probability of task-relevant events. We show that rational inference using these priors reproduces the basic effects and time courses of both RB and AB, and the patterns of specific intrusion errors during AB. This framework also explains related effects such as order confusions, the influence of pre-cueing, and spreading the sparing.</a:t>
            </a:r>
          </a:p>
          <a:p>
            <a:pPr eaLnBrk="1" hangingPunct="1">
              <a:spcBef>
                <a:spcPct val="0"/>
              </a:spcBef>
            </a:pPr>
            <a:endParaRPr lang="en-US">
              <a:latin typeface="Calibri" charset="0"/>
              <a:ea typeface="ＭＳ Ｐゴシック" charset="0"/>
              <a:cs typeface="ＭＳ Ｐゴシック"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fld id="{AB92FBC8-E0F3-6E4A-AE65-E319FE11EA24}" type="slidenum">
              <a:rPr lang="en-US" sz="1200"/>
              <a:pPr eaLnBrk="1" hangingPunct="1"/>
              <a:t>1</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800">
                <a:latin typeface="Calibri" charset="0"/>
                <a:ea typeface="ＭＳ Ｐゴシック" charset="0"/>
                <a:cs typeface="ＭＳ Ｐゴシック" charset="0"/>
              </a:rPr>
              <a:t>The attentional blink (AB) and repetition blindness (RB) are detriments in accuracy during rapid serial visual presentation following a task-relevant stimulus. In AB paradigms, identification of a second target appearing from two to five items after a first is impaired. RB refers to a tendency to miss repetitions of stimuli when the repetition occurs shortly after the initial stimulus in an RSVP stream. We seek to understand AB and RB at a computational level through rational inference. We propose that RB and AB are consequences of priors about the temporal distribution of event transitions, and the probability of task-relevant events. We show that rational inference using these priors reproduces the basic effects and time courses of both RB and AB, and the patterns of specific intrusion errors during AB. This framework also explains related effects such as order confusions, the influence of pre-cueing, and spreading the sparing.</a:t>
            </a:r>
          </a:p>
          <a:p>
            <a:pPr eaLnBrk="1" hangingPunct="1">
              <a:spcBef>
                <a:spcPct val="0"/>
              </a:spcBef>
            </a:pPr>
            <a:endParaRPr lang="en-US">
              <a:latin typeface="Calibri" charset="0"/>
              <a:ea typeface="ＭＳ Ｐゴシック" charset="0"/>
              <a:cs typeface="ＭＳ Ｐゴシック"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fld id="{AB92FBC8-E0F3-6E4A-AE65-E319FE11EA24}" type="slidenum">
              <a:rPr lang="en-US" sz="1200"/>
              <a:pPr eaLnBrk="1" hangingPunct="1"/>
              <a:t>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1930384"/>
            <a:ext cx="43525440" cy="8232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960" y="21762720"/>
            <a:ext cx="35844480" cy="9814560"/>
          </a:xfrm>
        </p:spPr>
        <p:txBody>
          <a:bodyPr/>
          <a:lstStyle>
            <a:lvl1pPr marL="0" indent="0" algn="ctr">
              <a:buNone/>
              <a:defRPr>
                <a:solidFill>
                  <a:schemeClr val="tx1">
                    <a:tint val="75000"/>
                  </a:schemeClr>
                </a:solidFill>
              </a:defRPr>
            </a:lvl1pPr>
            <a:lvl2pPr marL="2377440" indent="0" algn="ctr">
              <a:buNone/>
              <a:defRPr>
                <a:solidFill>
                  <a:schemeClr val="tx1">
                    <a:tint val="75000"/>
                  </a:schemeClr>
                </a:solidFill>
              </a:defRPr>
            </a:lvl2pPr>
            <a:lvl3pPr marL="4754880" indent="0" algn="ctr">
              <a:buNone/>
              <a:defRPr>
                <a:solidFill>
                  <a:schemeClr val="tx1">
                    <a:tint val="75000"/>
                  </a:schemeClr>
                </a:solidFill>
              </a:defRPr>
            </a:lvl3pPr>
            <a:lvl4pPr marL="7132320" indent="0" algn="ctr">
              <a:buNone/>
              <a:defRPr>
                <a:solidFill>
                  <a:schemeClr val="tx1">
                    <a:tint val="75000"/>
                  </a:schemeClr>
                </a:solidFill>
              </a:defRPr>
            </a:lvl4pPr>
            <a:lvl5pPr marL="9509760" indent="0" algn="ctr">
              <a:buNone/>
              <a:defRPr>
                <a:solidFill>
                  <a:schemeClr val="tx1">
                    <a:tint val="75000"/>
                  </a:schemeClr>
                </a:solidFill>
              </a:defRPr>
            </a:lvl5pPr>
            <a:lvl6pPr marL="11887200" indent="0" algn="ctr">
              <a:buNone/>
              <a:defRPr>
                <a:solidFill>
                  <a:schemeClr val="tx1">
                    <a:tint val="75000"/>
                  </a:schemeClr>
                </a:solidFill>
              </a:defRPr>
            </a:lvl6pPr>
            <a:lvl7pPr marL="14264640" indent="0" algn="ctr">
              <a:buNone/>
              <a:defRPr>
                <a:solidFill>
                  <a:schemeClr val="tx1">
                    <a:tint val="75000"/>
                  </a:schemeClr>
                </a:solidFill>
              </a:defRPr>
            </a:lvl7pPr>
            <a:lvl8pPr marL="16642080" indent="0" algn="ctr">
              <a:buNone/>
              <a:defRPr>
                <a:solidFill>
                  <a:schemeClr val="tx1">
                    <a:tint val="75000"/>
                  </a:schemeClr>
                </a:solidFill>
              </a:defRPr>
            </a:lvl8pPr>
            <a:lvl9pPr marL="190195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ABB68A8-A264-AF4E-A6E1-4EC2EA75500E}" type="datetime1">
              <a:rPr lang="en-US"/>
              <a:pPr>
                <a:defRPr/>
              </a:pPr>
              <a:t>6/5/14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84BBCA-88CC-5044-AFD6-69F082680A5F}" type="slidenum">
              <a:rPr lang="en-US"/>
              <a:pPr>
                <a:defRPr/>
              </a:pPr>
              <a:t>‹#›</a:t>
            </a:fld>
            <a:endParaRPr lang="en-US"/>
          </a:p>
        </p:txBody>
      </p:sp>
    </p:spTree>
    <p:extLst>
      <p:ext uri="{BB962C8B-B14F-4D97-AF65-F5344CB8AC3E}">
        <p14:creationId xmlns:p14="http://schemas.microsoft.com/office/powerpoint/2010/main" val="1074451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5414269-F6A5-B74A-8D6A-7F2CCFFB7076}" type="datetime1">
              <a:rPr lang="en-US"/>
              <a:pPr>
                <a:defRPr/>
              </a:pPr>
              <a:t>6/5/14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0F54A90-8278-964F-94D6-B4754442DE1E}" type="slidenum">
              <a:rPr lang="en-US"/>
              <a:pPr>
                <a:defRPr/>
              </a:pPr>
              <a:t>‹#›</a:t>
            </a:fld>
            <a:endParaRPr lang="en-US"/>
          </a:p>
        </p:txBody>
      </p:sp>
    </p:spTree>
    <p:extLst>
      <p:ext uri="{BB962C8B-B14F-4D97-AF65-F5344CB8AC3E}">
        <p14:creationId xmlns:p14="http://schemas.microsoft.com/office/powerpoint/2010/main" val="357343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353755" y="9636768"/>
            <a:ext cx="50690781" cy="205350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263634" y="9636768"/>
            <a:ext cx="151236680" cy="205350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A83C3B1-584A-D846-B90D-212344515DDD}" type="datetime1">
              <a:rPr lang="en-US"/>
              <a:pPr>
                <a:defRPr/>
              </a:pPr>
              <a:t>6/5/14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F55769D-39D3-A148-8576-626D55C736BD}" type="slidenum">
              <a:rPr lang="en-US"/>
              <a:pPr>
                <a:defRPr/>
              </a:pPr>
              <a:t>‹#›</a:t>
            </a:fld>
            <a:endParaRPr lang="en-US"/>
          </a:p>
        </p:txBody>
      </p:sp>
    </p:spTree>
    <p:extLst>
      <p:ext uri="{BB962C8B-B14F-4D97-AF65-F5344CB8AC3E}">
        <p14:creationId xmlns:p14="http://schemas.microsoft.com/office/powerpoint/2010/main" val="195846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1410DA-19A4-6A46-A80D-707FE0CF49A8}" type="datetime1">
              <a:rPr lang="en-US"/>
              <a:pPr>
                <a:defRPr/>
              </a:pPr>
              <a:t>6/5/14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D994A4-2060-4E4F-A0FD-FDE95B18219B}" type="slidenum">
              <a:rPr lang="en-US"/>
              <a:pPr>
                <a:defRPr/>
              </a:pPr>
              <a:t>‹#›</a:t>
            </a:fld>
            <a:endParaRPr lang="en-US"/>
          </a:p>
        </p:txBody>
      </p:sp>
    </p:spTree>
    <p:extLst>
      <p:ext uri="{BB962C8B-B14F-4D97-AF65-F5344CB8AC3E}">
        <p14:creationId xmlns:p14="http://schemas.microsoft.com/office/powerpoint/2010/main" val="302802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1" y="24678642"/>
            <a:ext cx="43525440" cy="7627620"/>
          </a:xfrm>
        </p:spPr>
        <p:txBody>
          <a:bodyPr anchor="t"/>
          <a:lstStyle>
            <a:lvl1pPr algn="l">
              <a:defRPr sz="208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1" y="16277599"/>
            <a:ext cx="43525440" cy="8401047"/>
          </a:xfrm>
        </p:spPr>
        <p:txBody>
          <a:bodyPr anchor="b"/>
          <a:lstStyle>
            <a:lvl1pPr marL="0" indent="0">
              <a:buNone/>
              <a:defRPr sz="10400">
                <a:solidFill>
                  <a:schemeClr val="tx1">
                    <a:tint val="75000"/>
                  </a:schemeClr>
                </a:solidFill>
              </a:defRPr>
            </a:lvl1pPr>
            <a:lvl2pPr marL="2377440" indent="0">
              <a:buNone/>
              <a:defRPr sz="9400">
                <a:solidFill>
                  <a:schemeClr val="tx1">
                    <a:tint val="75000"/>
                  </a:schemeClr>
                </a:solidFill>
              </a:defRPr>
            </a:lvl2pPr>
            <a:lvl3pPr marL="4754880" indent="0">
              <a:buNone/>
              <a:defRPr sz="8300">
                <a:solidFill>
                  <a:schemeClr val="tx1">
                    <a:tint val="75000"/>
                  </a:schemeClr>
                </a:solidFill>
              </a:defRPr>
            </a:lvl3pPr>
            <a:lvl4pPr marL="7132320" indent="0">
              <a:buNone/>
              <a:defRPr sz="7300">
                <a:solidFill>
                  <a:schemeClr val="tx1">
                    <a:tint val="75000"/>
                  </a:schemeClr>
                </a:solidFill>
              </a:defRPr>
            </a:lvl4pPr>
            <a:lvl5pPr marL="9509760" indent="0">
              <a:buNone/>
              <a:defRPr sz="7300">
                <a:solidFill>
                  <a:schemeClr val="tx1">
                    <a:tint val="75000"/>
                  </a:schemeClr>
                </a:solidFill>
              </a:defRPr>
            </a:lvl5pPr>
            <a:lvl6pPr marL="11887200" indent="0">
              <a:buNone/>
              <a:defRPr sz="7300">
                <a:solidFill>
                  <a:schemeClr val="tx1">
                    <a:tint val="75000"/>
                  </a:schemeClr>
                </a:solidFill>
              </a:defRPr>
            </a:lvl6pPr>
            <a:lvl7pPr marL="14264640" indent="0">
              <a:buNone/>
              <a:defRPr sz="7300">
                <a:solidFill>
                  <a:schemeClr val="tx1">
                    <a:tint val="75000"/>
                  </a:schemeClr>
                </a:solidFill>
              </a:defRPr>
            </a:lvl7pPr>
            <a:lvl8pPr marL="16642080" indent="0">
              <a:buNone/>
              <a:defRPr sz="7300">
                <a:solidFill>
                  <a:schemeClr val="tx1">
                    <a:tint val="75000"/>
                  </a:schemeClr>
                </a:solidFill>
              </a:defRPr>
            </a:lvl8pPr>
            <a:lvl9pPr marL="19019520" indent="0">
              <a:buNone/>
              <a:defRPr sz="7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5974FAA-ED48-A546-B0BB-45878DF0BA94}" type="datetime1">
              <a:rPr lang="en-US"/>
              <a:pPr>
                <a:defRPr/>
              </a:pPr>
              <a:t>6/5/14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6F11DD-2602-2345-9054-CC353D0FB213}" type="slidenum">
              <a:rPr lang="en-US"/>
              <a:pPr>
                <a:defRPr/>
              </a:pPr>
              <a:t>‹#›</a:t>
            </a:fld>
            <a:endParaRPr lang="en-US"/>
          </a:p>
        </p:txBody>
      </p:sp>
    </p:spTree>
    <p:extLst>
      <p:ext uri="{BB962C8B-B14F-4D97-AF65-F5344CB8AC3E}">
        <p14:creationId xmlns:p14="http://schemas.microsoft.com/office/powerpoint/2010/main" val="47872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263639" y="56158137"/>
            <a:ext cx="100963729" cy="158828740"/>
          </a:xfrm>
        </p:spPr>
        <p:txBody>
          <a:bodyPr/>
          <a:lstStyle>
            <a:lvl1pPr>
              <a:defRPr sz="14600"/>
            </a:lvl1pPr>
            <a:lvl2pPr>
              <a:defRPr sz="12500"/>
            </a:lvl2pPr>
            <a:lvl3pPr>
              <a:defRPr sz="10400"/>
            </a:lvl3pPr>
            <a:lvl4pPr>
              <a:defRPr sz="9400"/>
            </a:lvl4pPr>
            <a:lvl5pPr>
              <a:defRPr sz="9400"/>
            </a:lvl5pPr>
            <a:lvl6pPr>
              <a:defRPr sz="9400"/>
            </a:lvl6pPr>
            <a:lvl7pPr>
              <a:defRPr sz="9400"/>
            </a:lvl7pPr>
            <a:lvl8pPr>
              <a:defRPr sz="9400"/>
            </a:lvl8pPr>
            <a:lvl9pPr>
              <a:defRPr sz="9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3080803" y="56158137"/>
            <a:ext cx="100963732" cy="158828740"/>
          </a:xfrm>
        </p:spPr>
        <p:txBody>
          <a:bodyPr/>
          <a:lstStyle>
            <a:lvl1pPr>
              <a:defRPr sz="14600"/>
            </a:lvl1pPr>
            <a:lvl2pPr>
              <a:defRPr sz="12500"/>
            </a:lvl2pPr>
            <a:lvl3pPr>
              <a:defRPr sz="10400"/>
            </a:lvl3pPr>
            <a:lvl4pPr>
              <a:defRPr sz="9400"/>
            </a:lvl4pPr>
            <a:lvl5pPr>
              <a:defRPr sz="9400"/>
            </a:lvl5pPr>
            <a:lvl6pPr>
              <a:defRPr sz="9400"/>
            </a:lvl6pPr>
            <a:lvl7pPr>
              <a:defRPr sz="9400"/>
            </a:lvl7pPr>
            <a:lvl8pPr>
              <a:defRPr sz="9400"/>
            </a:lvl8pPr>
            <a:lvl9pPr>
              <a:defRPr sz="9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A928368-BC5B-C042-9FE2-548A9EDE7B2B}" type="datetime1">
              <a:rPr lang="en-US"/>
              <a:pPr>
                <a:defRPr/>
              </a:pPr>
              <a:t>6/5/14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90CC81-D091-7449-B191-0F283AF9E6DF}" type="slidenum">
              <a:rPr lang="en-US"/>
              <a:pPr>
                <a:defRPr/>
              </a:pPr>
              <a:t>‹#›</a:t>
            </a:fld>
            <a:endParaRPr lang="en-US"/>
          </a:p>
        </p:txBody>
      </p:sp>
    </p:spTree>
    <p:extLst>
      <p:ext uri="{BB962C8B-B14F-4D97-AF65-F5344CB8AC3E}">
        <p14:creationId xmlns:p14="http://schemas.microsoft.com/office/powerpoint/2010/main" val="1912164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0" y="1537973"/>
            <a:ext cx="46085760" cy="6400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323" y="8596639"/>
            <a:ext cx="22625052" cy="3582667"/>
          </a:xfrm>
        </p:spPr>
        <p:txBody>
          <a:bodyPr anchor="b"/>
          <a:lstStyle>
            <a:lvl1pPr marL="0" indent="0">
              <a:buNone/>
              <a:defRPr sz="12500" b="1"/>
            </a:lvl1pPr>
            <a:lvl2pPr marL="2377440" indent="0">
              <a:buNone/>
              <a:defRPr sz="10400" b="1"/>
            </a:lvl2pPr>
            <a:lvl3pPr marL="4754880" indent="0">
              <a:buNone/>
              <a:defRPr sz="9400" b="1"/>
            </a:lvl3pPr>
            <a:lvl4pPr marL="7132320" indent="0">
              <a:buNone/>
              <a:defRPr sz="8300" b="1"/>
            </a:lvl4pPr>
            <a:lvl5pPr marL="9509760" indent="0">
              <a:buNone/>
              <a:defRPr sz="8300" b="1"/>
            </a:lvl5pPr>
            <a:lvl6pPr marL="11887200" indent="0">
              <a:buNone/>
              <a:defRPr sz="8300" b="1"/>
            </a:lvl6pPr>
            <a:lvl7pPr marL="14264640" indent="0">
              <a:buNone/>
              <a:defRPr sz="8300" b="1"/>
            </a:lvl7pPr>
            <a:lvl8pPr marL="16642080" indent="0">
              <a:buNone/>
              <a:defRPr sz="8300" b="1"/>
            </a:lvl8pPr>
            <a:lvl9pPr marL="19019520" indent="0">
              <a:buNone/>
              <a:defRPr sz="8300" b="1"/>
            </a:lvl9pPr>
          </a:lstStyle>
          <a:p>
            <a:pPr lvl="0"/>
            <a:r>
              <a:rPr lang="en-US" smtClean="0"/>
              <a:t>Click to edit Master text styles</a:t>
            </a:r>
          </a:p>
        </p:txBody>
      </p:sp>
      <p:sp>
        <p:nvSpPr>
          <p:cNvPr id="4" name="Content Placeholder 3"/>
          <p:cNvSpPr>
            <a:spLocks noGrp="1"/>
          </p:cNvSpPr>
          <p:nvPr>
            <p:ph sz="half" idx="2"/>
          </p:nvPr>
        </p:nvSpPr>
        <p:spPr>
          <a:xfrm>
            <a:off x="2560323" y="12179305"/>
            <a:ext cx="22625052" cy="22127213"/>
          </a:xfrm>
        </p:spPr>
        <p:txBody>
          <a:bodyPr/>
          <a:lstStyle>
            <a:lvl1pPr>
              <a:defRPr sz="12500"/>
            </a:lvl1pPr>
            <a:lvl2pPr>
              <a:defRPr sz="10400"/>
            </a:lvl2pPr>
            <a:lvl3pPr>
              <a:defRPr sz="9400"/>
            </a:lvl3pPr>
            <a:lvl4pPr>
              <a:defRPr sz="8300"/>
            </a:lvl4pPr>
            <a:lvl5pPr>
              <a:defRPr sz="8300"/>
            </a:lvl5pPr>
            <a:lvl6pPr>
              <a:defRPr sz="8300"/>
            </a:lvl6pPr>
            <a:lvl7pPr>
              <a:defRPr sz="8300"/>
            </a:lvl7pPr>
            <a:lvl8pPr>
              <a:defRPr sz="8300"/>
            </a:lvl8pPr>
            <a:lvl9pPr>
              <a:defRPr sz="8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145" y="8596639"/>
            <a:ext cx="22633941" cy="3582667"/>
          </a:xfrm>
        </p:spPr>
        <p:txBody>
          <a:bodyPr anchor="b"/>
          <a:lstStyle>
            <a:lvl1pPr marL="0" indent="0">
              <a:buNone/>
              <a:defRPr sz="12500" b="1"/>
            </a:lvl1pPr>
            <a:lvl2pPr marL="2377440" indent="0">
              <a:buNone/>
              <a:defRPr sz="10400" b="1"/>
            </a:lvl2pPr>
            <a:lvl3pPr marL="4754880" indent="0">
              <a:buNone/>
              <a:defRPr sz="9400" b="1"/>
            </a:lvl3pPr>
            <a:lvl4pPr marL="7132320" indent="0">
              <a:buNone/>
              <a:defRPr sz="8300" b="1"/>
            </a:lvl4pPr>
            <a:lvl5pPr marL="9509760" indent="0">
              <a:buNone/>
              <a:defRPr sz="8300" b="1"/>
            </a:lvl5pPr>
            <a:lvl6pPr marL="11887200" indent="0">
              <a:buNone/>
              <a:defRPr sz="8300" b="1"/>
            </a:lvl6pPr>
            <a:lvl7pPr marL="14264640" indent="0">
              <a:buNone/>
              <a:defRPr sz="8300" b="1"/>
            </a:lvl7pPr>
            <a:lvl8pPr marL="16642080" indent="0">
              <a:buNone/>
              <a:defRPr sz="8300" b="1"/>
            </a:lvl8pPr>
            <a:lvl9pPr marL="19019520" indent="0">
              <a:buNone/>
              <a:defRPr sz="8300" b="1"/>
            </a:lvl9pPr>
          </a:lstStyle>
          <a:p>
            <a:pPr lvl="0"/>
            <a:r>
              <a:rPr lang="en-US" smtClean="0"/>
              <a:t>Click to edit Master text styles</a:t>
            </a:r>
          </a:p>
        </p:txBody>
      </p:sp>
      <p:sp>
        <p:nvSpPr>
          <p:cNvPr id="6" name="Content Placeholder 5"/>
          <p:cNvSpPr>
            <a:spLocks noGrp="1"/>
          </p:cNvSpPr>
          <p:nvPr>
            <p:ph sz="quarter" idx="4"/>
          </p:nvPr>
        </p:nvSpPr>
        <p:spPr>
          <a:xfrm>
            <a:off x="26012145" y="12179305"/>
            <a:ext cx="22633941" cy="22127213"/>
          </a:xfrm>
        </p:spPr>
        <p:txBody>
          <a:bodyPr/>
          <a:lstStyle>
            <a:lvl1pPr>
              <a:defRPr sz="12500"/>
            </a:lvl1pPr>
            <a:lvl2pPr>
              <a:defRPr sz="10400"/>
            </a:lvl2pPr>
            <a:lvl3pPr>
              <a:defRPr sz="9400"/>
            </a:lvl3pPr>
            <a:lvl4pPr>
              <a:defRPr sz="8300"/>
            </a:lvl4pPr>
            <a:lvl5pPr>
              <a:defRPr sz="8300"/>
            </a:lvl5pPr>
            <a:lvl6pPr>
              <a:defRPr sz="8300"/>
            </a:lvl6pPr>
            <a:lvl7pPr>
              <a:defRPr sz="8300"/>
            </a:lvl7pPr>
            <a:lvl8pPr>
              <a:defRPr sz="8300"/>
            </a:lvl8pPr>
            <a:lvl9pPr>
              <a:defRPr sz="8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6F44794-8D04-B641-9921-89692E8E96C5}" type="datetime1">
              <a:rPr lang="en-US"/>
              <a:pPr>
                <a:defRPr/>
              </a:pPr>
              <a:t>6/5/14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68CA032-0E5F-A547-AB52-F93D252110C7}" type="slidenum">
              <a:rPr lang="en-US"/>
              <a:pPr>
                <a:defRPr/>
              </a:pPr>
              <a:t>‹#›</a:t>
            </a:fld>
            <a:endParaRPr lang="en-US"/>
          </a:p>
        </p:txBody>
      </p:sp>
    </p:spTree>
    <p:extLst>
      <p:ext uri="{BB962C8B-B14F-4D97-AF65-F5344CB8AC3E}">
        <p14:creationId xmlns:p14="http://schemas.microsoft.com/office/powerpoint/2010/main" val="155473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8E1FCC5-443A-6D48-A2FE-AC73DD25A9F8}" type="datetime1">
              <a:rPr lang="en-US"/>
              <a:pPr>
                <a:defRPr/>
              </a:pPr>
              <a:t>6/5/14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D456EED-EBB7-5142-8E8D-CE89F79022B6}" type="slidenum">
              <a:rPr lang="en-US"/>
              <a:pPr>
                <a:defRPr/>
              </a:pPr>
              <a:t>‹#›</a:t>
            </a:fld>
            <a:endParaRPr lang="en-US"/>
          </a:p>
        </p:txBody>
      </p:sp>
    </p:spTree>
    <p:extLst>
      <p:ext uri="{BB962C8B-B14F-4D97-AF65-F5344CB8AC3E}">
        <p14:creationId xmlns:p14="http://schemas.microsoft.com/office/powerpoint/2010/main" val="2493251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56DF30F-D6BB-D34C-83FF-16AF101B1E61}" type="datetime1">
              <a:rPr lang="en-US"/>
              <a:pPr>
                <a:defRPr/>
              </a:pPr>
              <a:t>6/5/14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36E24BB-EE1C-2949-B384-9CB9E145C47D}" type="slidenum">
              <a:rPr lang="en-US"/>
              <a:pPr>
                <a:defRPr/>
              </a:pPr>
              <a:t>‹#›</a:t>
            </a:fld>
            <a:endParaRPr lang="en-US"/>
          </a:p>
        </p:txBody>
      </p:sp>
    </p:spTree>
    <p:extLst>
      <p:ext uri="{BB962C8B-B14F-4D97-AF65-F5344CB8AC3E}">
        <p14:creationId xmlns:p14="http://schemas.microsoft.com/office/powerpoint/2010/main" val="30383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5" y="1529080"/>
            <a:ext cx="16846551" cy="6507480"/>
          </a:xfrm>
        </p:spPr>
        <p:txBody>
          <a:bodyPr anchor="b"/>
          <a:lstStyle>
            <a:lvl1pPr algn="l">
              <a:defRPr sz="10400" b="1"/>
            </a:lvl1pPr>
          </a:lstStyle>
          <a:p>
            <a:r>
              <a:rPr lang="en-US" smtClean="0"/>
              <a:t>Click to edit Master title style</a:t>
            </a:r>
            <a:endParaRPr lang="en-US"/>
          </a:p>
        </p:txBody>
      </p:sp>
      <p:sp>
        <p:nvSpPr>
          <p:cNvPr id="3" name="Content Placeholder 2"/>
          <p:cNvSpPr>
            <a:spLocks noGrp="1"/>
          </p:cNvSpPr>
          <p:nvPr>
            <p:ph idx="1"/>
          </p:nvPr>
        </p:nvSpPr>
        <p:spPr>
          <a:xfrm>
            <a:off x="20020282" y="1529087"/>
            <a:ext cx="28625800" cy="32777433"/>
          </a:xfrm>
        </p:spPr>
        <p:txBody>
          <a:bodyPr/>
          <a:lstStyle>
            <a:lvl1pPr>
              <a:defRPr sz="16600"/>
            </a:lvl1pPr>
            <a:lvl2pPr>
              <a:defRPr sz="14600"/>
            </a:lvl2pPr>
            <a:lvl3pPr>
              <a:defRPr sz="12500"/>
            </a:lvl3pPr>
            <a:lvl4pPr>
              <a:defRPr sz="10400"/>
            </a:lvl4pPr>
            <a:lvl5pPr>
              <a:defRPr sz="10400"/>
            </a:lvl5pPr>
            <a:lvl6pPr>
              <a:defRPr sz="10400"/>
            </a:lvl6pPr>
            <a:lvl7pPr>
              <a:defRPr sz="10400"/>
            </a:lvl7pPr>
            <a:lvl8pPr>
              <a:defRPr sz="10400"/>
            </a:lvl8pPr>
            <a:lvl9pPr>
              <a:defRPr sz="10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325" y="8036567"/>
            <a:ext cx="16846551" cy="26269953"/>
          </a:xfrm>
        </p:spPr>
        <p:txBody>
          <a:bodyPr/>
          <a:lstStyle>
            <a:lvl1pPr marL="0" indent="0">
              <a:buNone/>
              <a:defRPr sz="7300"/>
            </a:lvl1pPr>
            <a:lvl2pPr marL="2377440" indent="0">
              <a:buNone/>
              <a:defRPr sz="6200"/>
            </a:lvl2pPr>
            <a:lvl3pPr marL="4754880" indent="0">
              <a:buNone/>
              <a:defRPr sz="5200"/>
            </a:lvl3pPr>
            <a:lvl4pPr marL="7132320" indent="0">
              <a:buNone/>
              <a:defRPr sz="4700"/>
            </a:lvl4pPr>
            <a:lvl5pPr marL="9509760" indent="0">
              <a:buNone/>
              <a:defRPr sz="4700"/>
            </a:lvl5pPr>
            <a:lvl6pPr marL="11887200" indent="0">
              <a:buNone/>
              <a:defRPr sz="4700"/>
            </a:lvl6pPr>
            <a:lvl7pPr marL="14264640" indent="0">
              <a:buNone/>
              <a:defRPr sz="4700"/>
            </a:lvl7pPr>
            <a:lvl8pPr marL="16642080" indent="0">
              <a:buNone/>
              <a:defRPr sz="4700"/>
            </a:lvl8pPr>
            <a:lvl9pPr marL="19019520" indent="0">
              <a:buNone/>
              <a:defRPr sz="47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099DF9-393E-4B4F-95CC-A3958E3A3842}" type="datetime1">
              <a:rPr lang="en-US"/>
              <a:pPr>
                <a:defRPr/>
              </a:pPr>
              <a:t>6/5/14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73AE8A4-749F-5743-A392-0B3411732DCF}" type="slidenum">
              <a:rPr lang="en-US"/>
              <a:pPr>
                <a:defRPr/>
              </a:pPr>
              <a:t>‹#›</a:t>
            </a:fld>
            <a:endParaRPr lang="en-US"/>
          </a:p>
        </p:txBody>
      </p:sp>
    </p:spTree>
    <p:extLst>
      <p:ext uri="{BB962C8B-B14F-4D97-AF65-F5344CB8AC3E}">
        <p14:creationId xmlns:p14="http://schemas.microsoft.com/office/powerpoint/2010/main" val="56372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2" y="26883364"/>
            <a:ext cx="30723840" cy="3173733"/>
          </a:xfrm>
        </p:spPr>
        <p:txBody>
          <a:bodyPr anchor="b"/>
          <a:lstStyle>
            <a:lvl1pPr algn="l">
              <a:defRPr sz="10400" b="1"/>
            </a:lvl1pPr>
          </a:lstStyle>
          <a:p>
            <a:r>
              <a:rPr lang="en-US" smtClean="0"/>
              <a:t>Click to edit Master title style</a:t>
            </a:r>
            <a:endParaRPr lang="en-US"/>
          </a:p>
        </p:txBody>
      </p:sp>
      <p:sp>
        <p:nvSpPr>
          <p:cNvPr id="3" name="Picture Placeholder 2"/>
          <p:cNvSpPr>
            <a:spLocks noGrp="1"/>
          </p:cNvSpPr>
          <p:nvPr>
            <p:ph type="pic" idx="1"/>
          </p:nvPr>
        </p:nvSpPr>
        <p:spPr>
          <a:xfrm>
            <a:off x="10036812" y="3431540"/>
            <a:ext cx="30723840" cy="23042880"/>
          </a:xfrm>
        </p:spPr>
        <p:txBody>
          <a:bodyPr rtlCol="0">
            <a:normAutofit/>
          </a:bodyPr>
          <a:lstStyle>
            <a:lvl1pPr marL="0" indent="0">
              <a:buNone/>
              <a:defRPr sz="16600"/>
            </a:lvl1pPr>
            <a:lvl2pPr marL="2377440" indent="0">
              <a:buNone/>
              <a:defRPr sz="14600"/>
            </a:lvl2pPr>
            <a:lvl3pPr marL="4754880" indent="0">
              <a:buNone/>
              <a:defRPr sz="12500"/>
            </a:lvl3pPr>
            <a:lvl4pPr marL="7132320" indent="0">
              <a:buNone/>
              <a:defRPr sz="10400"/>
            </a:lvl4pPr>
            <a:lvl5pPr marL="9509760" indent="0">
              <a:buNone/>
              <a:defRPr sz="10400"/>
            </a:lvl5pPr>
            <a:lvl6pPr marL="11887200" indent="0">
              <a:buNone/>
              <a:defRPr sz="10400"/>
            </a:lvl6pPr>
            <a:lvl7pPr marL="14264640" indent="0">
              <a:buNone/>
              <a:defRPr sz="10400"/>
            </a:lvl7pPr>
            <a:lvl8pPr marL="16642080" indent="0">
              <a:buNone/>
              <a:defRPr sz="10400"/>
            </a:lvl8pPr>
            <a:lvl9pPr marL="19019520" indent="0">
              <a:buNone/>
              <a:defRPr sz="10400"/>
            </a:lvl9pPr>
          </a:lstStyle>
          <a:p>
            <a:pPr lvl="0"/>
            <a:endParaRPr lang="en-US" noProof="0" smtClean="0"/>
          </a:p>
        </p:txBody>
      </p:sp>
      <p:sp>
        <p:nvSpPr>
          <p:cNvPr id="4" name="Text Placeholder 3"/>
          <p:cNvSpPr>
            <a:spLocks noGrp="1"/>
          </p:cNvSpPr>
          <p:nvPr>
            <p:ph type="body" sz="half" idx="2"/>
          </p:nvPr>
        </p:nvSpPr>
        <p:spPr>
          <a:xfrm>
            <a:off x="10036812" y="30057097"/>
            <a:ext cx="30723840" cy="4507227"/>
          </a:xfrm>
        </p:spPr>
        <p:txBody>
          <a:bodyPr/>
          <a:lstStyle>
            <a:lvl1pPr marL="0" indent="0">
              <a:buNone/>
              <a:defRPr sz="7300"/>
            </a:lvl1pPr>
            <a:lvl2pPr marL="2377440" indent="0">
              <a:buNone/>
              <a:defRPr sz="6200"/>
            </a:lvl2pPr>
            <a:lvl3pPr marL="4754880" indent="0">
              <a:buNone/>
              <a:defRPr sz="5200"/>
            </a:lvl3pPr>
            <a:lvl4pPr marL="7132320" indent="0">
              <a:buNone/>
              <a:defRPr sz="4700"/>
            </a:lvl4pPr>
            <a:lvl5pPr marL="9509760" indent="0">
              <a:buNone/>
              <a:defRPr sz="4700"/>
            </a:lvl5pPr>
            <a:lvl6pPr marL="11887200" indent="0">
              <a:buNone/>
              <a:defRPr sz="4700"/>
            </a:lvl6pPr>
            <a:lvl7pPr marL="14264640" indent="0">
              <a:buNone/>
              <a:defRPr sz="4700"/>
            </a:lvl7pPr>
            <a:lvl8pPr marL="16642080" indent="0">
              <a:buNone/>
              <a:defRPr sz="4700"/>
            </a:lvl8pPr>
            <a:lvl9pPr marL="19019520" indent="0">
              <a:buNone/>
              <a:defRPr sz="47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6885786-E5BF-E945-B82C-BF220AE0D099}" type="datetime1">
              <a:rPr lang="en-US"/>
              <a:pPr>
                <a:defRPr/>
              </a:pPr>
              <a:t>6/5/14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3162061-5BC8-4F4C-B9AC-8D5551FE8155}" type="slidenum">
              <a:rPr lang="en-US"/>
              <a:pPr>
                <a:defRPr/>
              </a:pPr>
              <a:t>‹#›</a:t>
            </a:fld>
            <a:endParaRPr lang="en-US"/>
          </a:p>
        </p:txBody>
      </p:sp>
    </p:spTree>
    <p:extLst>
      <p:ext uri="{BB962C8B-B14F-4D97-AF65-F5344CB8AC3E}">
        <p14:creationId xmlns:p14="http://schemas.microsoft.com/office/powerpoint/2010/main" val="7489735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62225" y="1538288"/>
            <a:ext cx="460835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75488" tIns="237744" rIns="475488" bIns="237744"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562225" y="8961438"/>
            <a:ext cx="46083538" cy="2534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75488" tIns="237744" rIns="475488" bIns="23774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2225" y="35594925"/>
            <a:ext cx="11945938" cy="2044700"/>
          </a:xfrm>
          <a:prstGeom prst="rect">
            <a:avLst/>
          </a:prstGeom>
        </p:spPr>
        <p:txBody>
          <a:bodyPr vert="horz" wrap="square" lIns="475488" tIns="237744" rIns="475488" bIns="237744" numCol="1" anchor="ctr" anchorCtr="0" compatLnSpc="1">
            <a:prstTxWarp prst="textNoShape">
              <a:avLst/>
            </a:prstTxWarp>
          </a:bodyPr>
          <a:lstStyle>
            <a:lvl1pPr>
              <a:defRPr sz="6200" smtClean="0">
                <a:solidFill>
                  <a:srgbClr val="898989"/>
                </a:solidFill>
                <a:latin typeface="Calibri" charset="0"/>
              </a:defRPr>
            </a:lvl1pPr>
          </a:lstStyle>
          <a:p>
            <a:pPr>
              <a:defRPr/>
            </a:pPr>
            <a:fld id="{FD84E7D4-A065-8448-83BF-2AD2CAC3BC66}" type="datetime1">
              <a:rPr lang="en-US"/>
              <a:pPr>
                <a:defRPr/>
              </a:pPr>
              <a:t>6/5/14</a:t>
            </a:fld>
            <a:endParaRPr lang="en-US"/>
          </a:p>
        </p:txBody>
      </p:sp>
      <p:sp>
        <p:nvSpPr>
          <p:cNvPr id="5" name="Footer Placeholder 4"/>
          <p:cNvSpPr>
            <a:spLocks noGrp="1"/>
          </p:cNvSpPr>
          <p:nvPr>
            <p:ph type="ftr" sz="quarter" idx="3"/>
          </p:nvPr>
        </p:nvSpPr>
        <p:spPr>
          <a:xfrm>
            <a:off x="17497425" y="35594925"/>
            <a:ext cx="16213138" cy="2044700"/>
          </a:xfrm>
          <a:prstGeom prst="rect">
            <a:avLst/>
          </a:prstGeom>
        </p:spPr>
        <p:txBody>
          <a:bodyPr vert="horz" lIns="475488" tIns="237744" rIns="475488" bIns="237744" rtlCol="0" anchor="ctr"/>
          <a:lstStyle>
            <a:lvl1pPr algn="ctr" defTabSz="2377440" fontAlgn="auto">
              <a:spcBef>
                <a:spcPts val="0"/>
              </a:spcBef>
              <a:spcAft>
                <a:spcPts val="0"/>
              </a:spcAft>
              <a:defRPr sz="6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36699825" y="35594925"/>
            <a:ext cx="11945938" cy="2044700"/>
          </a:xfrm>
          <a:prstGeom prst="rect">
            <a:avLst/>
          </a:prstGeom>
        </p:spPr>
        <p:txBody>
          <a:bodyPr vert="horz" wrap="square" lIns="475488" tIns="237744" rIns="475488" bIns="237744" numCol="1" anchor="ctr" anchorCtr="0" compatLnSpc="1">
            <a:prstTxWarp prst="textNoShape">
              <a:avLst/>
            </a:prstTxWarp>
          </a:bodyPr>
          <a:lstStyle>
            <a:lvl1pPr algn="r">
              <a:defRPr sz="6200" smtClean="0">
                <a:solidFill>
                  <a:srgbClr val="898989"/>
                </a:solidFill>
                <a:latin typeface="Calibri" charset="0"/>
              </a:defRPr>
            </a:lvl1pPr>
          </a:lstStyle>
          <a:p>
            <a:pPr>
              <a:defRPr/>
            </a:pPr>
            <a:fld id="{2D680E07-11AA-9644-BAD8-8D2FE5E264D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376488" rtl="0" eaLnBrk="0" fontAlgn="base" hangingPunct="0">
        <a:spcBef>
          <a:spcPct val="0"/>
        </a:spcBef>
        <a:spcAft>
          <a:spcPct val="0"/>
        </a:spcAft>
        <a:defRPr sz="22900" kern="1200">
          <a:solidFill>
            <a:schemeClr val="tx1"/>
          </a:solidFill>
          <a:latin typeface="+mj-lt"/>
          <a:ea typeface="ＭＳ Ｐゴシック" charset="-128"/>
          <a:cs typeface="ＭＳ Ｐゴシック" charset="-128"/>
        </a:defRPr>
      </a:lvl1pPr>
      <a:lvl2pPr algn="ctr" defTabSz="2376488" rtl="0" eaLnBrk="0" fontAlgn="base" hangingPunct="0">
        <a:spcBef>
          <a:spcPct val="0"/>
        </a:spcBef>
        <a:spcAft>
          <a:spcPct val="0"/>
        </a:spcAft>
        <a:defRPr sz="22900">
          <a:solidFill>
            <a:schemeClr val="tx1"/>
          </a:solidFill>
          <a:latin typeface="Calibri" charset="0"/>
          <a:ea typeface="ＭＳ Ｐゴシック" charset="-128"/>
          <a:cs typeface="ＭＳ Ｐゴシック" charset="-128"/>
        </a:defRPr>
      </a:lvl2pPr>
      <a:lvl3pPr algn="ctr" defTabSz="2376488" rtl="0" eaLnBrk="0" fontAlgn="base" hangingPunct="0">
        <a:spcBef>
          <a:spcPct val="0"/>
        </a:spcBef>
        <a:spcAft>
          <a:spcPct val="0"/>
        </a:spcAft>
        <a:defRPr sz="22900">
          <a:solidFill>
            <a:schemeClr val="tx1"/>
          </a:solidFill>
          <a:latin typeface="Calibri" charset="0"/>
          <a:ea typeface="ＭＳ Ｐゴシック" charset="-128"/>
          <a:cs typeface="ＭＳ Ｐゴシック" charset="-128"/>
        </a:defRPr>
      </a:lvl3pPr>
      <a:lvl4pPr algn="ctr" defTabSz="2376488" rtl="0" eaLnBrk="0" fontAlgn="base" hangingPunct="0">
        <a:spcBef>
          <a:spcPct val="0"/>
        </a:spcBef>
        <a:spcAft>
          <a:spcPct val="0"/>
        </a:spcAft>
        <a:defRPr sz="22900">
          <a:solidFill>
            <a:schemeClr val="tx1"/>
          </a:solidFill>
          <a:latin typeface="Calibri" charset="0"/>
          <a:ea typeface="ＭＳ Ｐゴシック" charset="-128"/>
          <a:cs typeface="ＭＳ Ｐゴシック" charset="-128"/>
        </a:defRPr>
      </a:lvl4pPr>
      <a:lvl5pPr algn="ctr" defTabSz="2376488" rtl="0" eaLnBrk="0" fontAlgn="base" hangingPunct="0">
        <a:spcBef>
          <a:spcPct val="0"/>
        </a:spcBef>
        <a:spcAft>
          <a:spcPct val="0"/>
        </a:spcAft>
        <a:defRPr sz="22900">
          <a:solidFill>
            <a:schemeClr val="tx1"/>
          </a:solidFill>
          <a:latin typeface="Calibri" charset="0"/>
          <a:ea typeface="ＭＳ Ｐゴシック" charset="-128"/>
          <a:cs typeface="ＭＳ Ｐゴシック" charset="-128"/>
        </a:defRPr>
      </a:lvl5pPr>
      <a:lvl6pPr marL="457200" algn="ctr" defTabSz="2376488" rtl="0" fontAlgn="base">
        <a:spcBef>
          <a:spcPct val="0"/>
        </a:spcBef>
        <a:spcAft>
          <a:spcPct val="0"/>
        </a:spcAft>
        <a:defRPr sz="22900">
          <a:solidFill>
            <a:schemeClr val="tx1"/>
          </a:solidFill>
          <a:latin typeface="Calibri" charset="0"/>
          <a:ea typeface="ＭＳ Ｐゴシック" charset="-128"/>
          <a:cs typeface="ＭＳ Ｐゴシック" charset="-128"/>
        </a:defRPr>
      </a:lvl6pPr>
      <a:lvl7pPr marL="914400" algn="ctr" defTabSz="2376488" rtl="0" fontAlgn="base">
        <a:spcBef>
          <a:spcPct val="0"/>
        </a:spcBef>
        <a:spcAft>
          <a:spcPct val="0"/>
        </a:spcAft>
        <a:defRPr sz="22900">
          <a:solidFill>
            <a:schemeClr val="tx1"/>
          </a:solidFill>
          <a:latin typeface="Calibri" charset="0"/>
          <a:ea typeface="ＭＳ Ｐゴシック" charset="-128"/>
          <a:cs typeface="ＭＳ Ｐゴシック" charset="-128"/>
        </a:defRPr>
      </a:lvl7pPr>
      <a:lvl8pPr marL="1371600" algn="ctr" defTabSz="2376488" rtl="0" fontAlgn="base">
        <a:spcBef>
          <a:spcPct val="0"/>
        </a:spcBef>
        <a:spcAft>
          <a:spcPct val="0"/>
        </a:spcAft>
        <a:defRPr sz="22900">
          <a:solidFill>
            <a:schemeClr val="tx1"/>
          </a:solidFill>
          <a:latin typeface="Calibri" charset="0"/>
          <a:ea typeface="ＭＳ Ｐゴシック" charset="-128"/>
          <a:cs typeface="ＭＳ Ｐゴシック" charset="-128"/>
        </a:defRPr>
      </a:lvl8pPr>
      <a:lvl9pPr marL="1828800" algn="ctr" defTabSz="2376488" rtl="0" fontAlgn="base">
        <a:spcBef>
          <a:spcPct val="0"/>
        </a:spcBef>
        <a:spcAft>
          <a:spcPct val="0"/>
        </a:spcAft>
        <a:defRPr sz="22900">
          <a:solidFill>
            <a:schemeClr val="tx1"/>
          </a:solidFill>
          <a:latin typeface="Calibri" charset="0"/>
          <a:ea typeface="ＭＳ Ｐゴシック" charset="-128"/>
          <a:cs typeface="ＭＳ Ｐゴシック" charset="-128"/>
        </a:defRPr>
      </a:lvl9pPr>
    </p:titleStyle>
    <p:bodyStyle>
      <a:lvl1pPr marL="1782763" indent="-1782763" algn="l" defTabSz="2376488" rtl="0" eaLnBrk="0" fontAlgn="base" hangingPunct="0">
        <a:spcBef>
          <a:spcPct val="20000"/>
        </a:spcBef>
        <a:spcAft>
          <a:spcPct val="0"/>
        </a:spcAft>
        <a:buFont typeface="Arial" charset="0"/>
        <a:buChar char="•"/>
        <a:defRPr sz="16600" kern="1200">
          <a:solidFill>
            <a:schemeClr val="tx1"/>
          </a:solidFill>
          <a:latin typeface="+mn-lt"/>
          <a:ea typeface="ＭＳ Ｐゴシック" charset="-128"/>
          <a:cs typeface="ＭＳ Ｐゴシック" charset="-128"/>
        </a:defRPr>
      </a:lvl1pPr>
      <a:lvl2pPr marL="3862388" indent="-1485900" algn="l" defTabSz="2376488" rtl="0" eaLnBrk="0" fontAlgn="base" hangingPunct="0">
        <a:spcBef>
          <a:spcPct val="20000"/>
        </a:spcBef>
        <a:spcAft>
          <a:spcPct val="0"/>
        </a:spcAft>
        <a:buFont typeface="Arial" charset="0"/>
        <a:buChar char="–"/>
        <a:defRPr sz="14600" kern="1200">
          <a:solidFill>
            <a:schemeClr val="tx1"/>
          </a:solidFill>
          <a:latin typeface="+mn-lt"/>
          <a:ea typeface="ＭＳ Ｐゴシック" charset="-128"/>
          <a:cs typeface="+mn-cs"/>
        </a:defRPr>
      </a:lvl2pPr>
      <a:lvl3pPr marL="5943600" indent="-1187450" algn="l" defTabSz="2376488" rtl="0" eaLnBrk="0" fontAlgn="base" hangingPunct="0">
        <a:spcBef>
          <a:spcPct val="20000"/>
        </a:spcBef>
        <a:spcAft>
          <a:spcPct val="0"/>
        </a:spcAft>
        <a:buFont typeface="Arial" charset="0"/>
        <a:buChar char="•"/>
        <a:defRPr sz="12500" kern="1200">
          <a:solidFill>
            <a:schemeClr val="tx1"/>
          </a:solidFill>
          <a:latin typeface="+mn-lt"/>
          <a:ea typeface="ＭＳ Ｐゴシック" charset="-128"/>
          <a:cs typeface="+mn-cs"/>
        </a:defRPr>
      </a:lvl3pPr>
      <a:lvl4pPr marL="8320088" indent="-1187450" algn="l" defTabSz="2376488" rtl="0" eaLnBrk="0" fontAlgn="base" hangingPunct="0">
        <a:spcBef>
          <a:spcPct val="20000"/>
        </a:spcBef>
        <a:spcAft>
          <a:spcPct val="0"/>
        </a:spcAft>
        <a:buFont typeface="Arial" charset="0"/>
        <a:buChar char="–"/>
        <a:defRPr sz="10400" kern="1200">
          <a:solidFill>
            <a:schemeClr val="tx1"/>
          </a:solidFill>
          <a:latin typeface="+mn-lt"/>
          <a:ea typeface="ＭＳ Ｐゴシック" charset="-128"/>
          <a:cs typeface="+mn-cs"/>
        </a:defRPr>
      </a:lvl4pPr>
      <a:lvl5pPr marL="10698163" indent="-1187450" algn="l" defTabSz="2376488" rtl="0" eaLnBrk="0" fontAlgn="base" hangingPunct="0">
        <a:spcBef>
          <a:spcPct val="20000"/>
        </a:spcBef>
        <a:spcAft>
          <a:spcPct val="0"/>
        </a:spcAft>
        <a:buFont typeface="Arial" charset="0"/>
        <a:buChar char="»"/>
        <a:defRPr sz="10400" kern="1200">
          <a:solidFill>
            <a:schemeClr val="tx1"/>
          </a:solidFill>
          <a:latin typeface="+mn-lt"/>
          <a:ea typeface="ＭＳ Ｐゴシック" charset="-128"/>
          <a:cs typeface="+mn-cs"/>
        </a:defRPr>
      </a:lvl5pPr>
      <a:lvl6pPr marL="13075920" indent="-1188720" algn="l" defTabSz="2377440" rtl="0" eaLnBrk="1" latinLnBrk="0" hangingPunct="1">
        <a:spcBef>
          <a:spcPct val="20000"/>
        </a:spcBef>
        <a:buFont typeface="Arial"/>
        <a:buChar char="•"/>
        <a:defRPr sz="10400" kern="1200">
          <a:solidFill>
            <a:schemeClr val="tx1"/>
          </a:solidFill>
          <a:latin typeface="+mn-lt"/>
          <a:ea typeface="+mn-ea"/>
          <a:cs typeface="+mn-cs"/>
        </a:defRPr>
      </a:lvl6pPr>
      <a:lvl7pPr marL="15453360" indent="-1188720" algn="l" defTabSz="2377440" rtl="0" eaLnBrk="1" latinLnBrk="0" hangingPunct="1">
        <a:spcBef>
          <a:spcPct val="20000"/>
        </a:spcBef>
        <a:buFont typeface="Arial"/>
        <a:buChar char="•"/>
        <a:defRPr sz="10400" kern="1200">
          <a:solidFill>
            <a:schemeClr val="tx1"/>
          </a:solidFill>
          <a:latin typeface="+mn-lt"/>
          <a:ea typeface="+mn-ea"/>
          <a:cs typeface="+mn-cs"/>
        </a:defRPr>
      </a:lvl7pPr>
      <a:lvl8pPr marL="17830800" indent="-1188720" algn="l" defTabSz="2377440" rtl="0" eaLnBrk="1" latinLnBrk="0" hangingPunct="1">
        <a:spcBef>
          <a:spcPct val="20000"/>
        </a:spcBef>
        <a:buFont typeface="Arial"/>
        <a:buChar char="•"/>
        <a:defRPr sz="10400" kern="1200">
          <a:solidFill>
            <a:schemeClr val="tx1"/>
          </a:solidFill>
          <a:latin typeface="+mn-lt"/>
          <a:ea typeface="+mn-ea"/>
          <a:cs typeface="+mn-cs"/>
        </a:defRPr>
      </a:lvl8pPr>
      <a:lvl9pPr marL="20208240" indent="-1188720" algn="l" defTabSz="2377440" rtl="0" eaLnBrk="1" latinLnBrk="0" hangingPunct="1">
        <a:spcBef>
          <a:spcPct val="20000"/>
        </a:spcBef>
        <a:buFont typeface="Arial"/>
        <a:buChar char="•"/>
        <a:defRPr sz="10400" kern="1200">
          <a:solidFill>
            <a:schemeClr val="tx1"/>
          </a:solidFill>
          <a:latin typeface="+mn-lt"/>
          <a:ea typeface="+mn-ea"/>
          <a:cs typeface="+mn-cs"/>
        </a:defRPr>
      </a:lvl9pPr>
    </p:bodyStyle>
    <p:otherStyle>
      <a:defPPr>
        <a:defRPr lang="en-US"/>
      </a:defPPr>
      <a:lvl1pPr marL="0" algn="l" defTabSz="2377440" rtl="0" eaLnBrk="1" latinLnBrk="0" hangingPunct="1">
        <a:defRPr sz="9400" kern="1200">
          <a:solidFill>
            <a:schemeClr val="tx1"/>
          </a:solidFill>
          <a:latin typeface="+mn-lt"/>
          <a:ea typeface="+mn-ea"/>
          <a:cs typeface="+mn-cs"/>
        </a:defRPr>
      </a:lvl1pPr>
      <a:lvl2pPr marL="2377440" algn="l" defTabSz="2377440" rtl="0" eaLnBrk="1" latinLnBrk="0" hangingPunct="1">
        <a:defRPr sz="9400" kern="1200">
          <a:solidFill>
            <a:schemeClr val="tx1"/>
          </a:solidFill>
          <a:latin typeface="+mn-lt"/>
          <a:ea typeface="+mn-ea"/>
          <a:cs typeface="+mn-cs"/>
        </a:defRPr>
      </a:lvl2pPr>
      <a:lvl3pPr marL="4754880" algn="l" defTabSz="2377440" rtl="0" eaLnBrk="1" latinLnBrk="0" hangingPunct="1">
        <a:defRPr sz="9400" kern="1200">
          <a:solidFill>
            <a:schemeClr val="tx1"/>
          </a:solidFill>
          <a:latin typeface="+mn-lt"/>
          <a:ea typeface="+mn-ea"/>
          <a:cs typeface="+mn-cs"/>
        </a:defRPr>
      </a:lvl3pPr>
      <a:lvl4pPr marL="7132320" algn="l" defTabSz="2377440" rtl="0" eaLnBrk="1" latinLnBrk="0" hangingPunct="1">
        <a:defRPr sz="9400" kern="1200">
          <a:solidFill>
            <a:schemeClr val="tx1"/>
          </a:solidFill>
          <a:latin typeface="+mn-lt"/>
          <a:ea typeface="+mn-ea"/>
          <a:cs typeface="+mn-cs"/>
        </a:defRPr>
      </a:lvl4pPr>
      <a:lvl5pPr marL="9509760" algn="l" defTabSz="2377440" rtl="0" eaLnBrk="1" latinLnBrk="0" hangingPunct="1">
        <a:defRPr sz="9400" kern="1200">
          <a:solidFill>
            <a:schemeClr val="tx1"/>
          </a:solidFill>
          <a:latin typeface="+mn-lt"/>
          <a:ea typeface="+mn-ea"/>
          <a:cs typeface="+mn-cs"/>
        </a:defRPr>
      </a:lvl5pPr>
      <a:lvl6pPr marL="11887200" algn="l" defTabSz="2377440" rtl="0" eaLnBrk="1" latinLnBrk="0" hangingPunct="1">
        <a:defRPr sz="9400" kern="1200">
          <a:solidFill>
            <a:schemeClr val="tx1"/>
          </a:solidFill>
          <a:latin typeface="+mn-lt"/>
          <a:ea typeface="+mn-ea"/>
          <a:cs typeface="+mn-cs"/>
        </a:defRPr>
      </a:lvl6pPr>
      <a:lvl7pPr marL="14264640" algn="l" defTabSz="2377440" rtl="0" eaLnBrk="1" latinLnBrk="0" hangingPunct="1">
        <a:defRPr sz="9400" kern="1200">
          <a:solidFill>
            <a:schemeClr val="tx1"/>
          </a:solidFill>
          <a:latin typeface="+mn-lt"/>
          <a:ea typeface="+mn-ea"/>
          <a:cs typeface="+mn-cs"/>
        </a:defRPr>
      </a:lvl7pPr>
      <a:lvl8pPr marL="16642080" algn="l" defTabSz="2377440" rtl="0" eaLnBrk="1" latinLnBrk="0" hangingPunct="1">
        <a:defRPr sz="9400" kern="1200">
          <a:solidFill>
            <a:schemeClr val="tx1"/>
          </a:solidFill>
          <a:latin typeface="+mn-lt"/>
          <a:ea typeface="+mn-ea"/>
          <a:cs typeface="+mn-cs"/>
        </a:defRPr>
      </a:lvl8pPr>
      <a:lvl9pPr marL="19019520" algn="l" defTabSz="2377440" rtl="0" eaLnBrk="1" latinLnBrk="0" hangingPunct="1">
        <a:defRPr sz="9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6" Type="http://schemas.openxmlformats.org/officeDocument/2006/relationships/image" Target="../media/image44.emf"/><Relationship Id="rId47" Type="http://schemas.openxmlformats.org/officeDocument/2006/relationships/image" Target="../media/image45.emf"/><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image" Target="../media/image26.png"/><Relationship Id="rId29" Type="http://schemas.openxmlformats.org/officeDocument/2006/relationships/image" Target="../media/image27.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30" Type="http://schemas.openxmlformats.org/officeDocument/2006/relationships/image" Target="../media/image28.emf"/><Relationship Id="rId31" Type="http://schemas.openxmlformats.org/officeDocument/2006/relationships/image" Target="../media/image29.emf"/><Relationship Id="rId32" Type="http://schemas.openxmlformats.org/officeDocument/2006/relationships/image" Target="../media/image30.emf"/><Relationship Id="rId9"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33" Type="http://schemas.openxmlformats.org/officeDocument/2006/relationships/image" Target="../media/image31.emf"/><Relationship Id="rId34" Type="http://schemas.openxmlformats.org/officeDocument/2006/relationships/image" Target="../media/image32.emf"/><Relationship Id="rId35" Type="http://schemas.openxmlformats.org/officeDocument/2006/relationships/image" Target="../media/image33.emf"/><Relationship Id="rId36" Type="http://schemas.openxmlformats.org/officeDocument/2006/relationships/image" Target="../media/image34.emf"/><Relationship Id="rId10" Type="http://schemas.openxmlformats.org/officeDocument/2006/relationships/image" Target="../media/image8.emf"/><Relationship Id="rId11" Type="http://schemas.openxmlformats.org/officeDocument/2006/relationships/image" Target="../media/image9.emf"/><Relationship Id="rId12" Type="http://schemas.openxmlformats.org/officeDocument/2006/relationships/image" Target="../media/image10.emf"/><Relationship Id="rId13" Type="http://schemas.openxmlformats.org/officeDocument/2006/relationships/image" Target="../media/image11.emf"/><Relationship Id="rId14" Type="http://schemas.openxmlformats.org/officeDocument/2006/relationships/image" Target="../media/image12.emf"/><Relationship Id="rId15" Type="http://schemas.openxmlformats.org/officeDocument/2006/relationships/image" Target="../media/image13.emf"/><Relationship Id="rId16" Type="http://schemas.openxmlformats.org/officeDocument/2006/relationships/image" Target="../media/image14.emf"/><Relationship Id="rId17" Type="http://schemas.openxmlformats.org/officeDocument/2006/relationships/image" Target="../media/image15.emf"/><Relationship Id="rId18" Type="http://schemas.openxmlformats.org/officeDocument/2006/relationships/image" Target="../media/image16.png"/><Relationship Id="rId19" Type="http://schemas.openxmlformats.org/officeDocument/2006/relationships/image" Target="../media/image17.png"/><Relationship Id="rId37" Type="http://schemas.openxmlformats.org/officeDocument/2006/relationships/image" Target="../media/image35.emf"/><Relationship Id="rId38" Type="http://schemas.openxmlformats.org/officeDocument/2006/relationships/image" Target="../media/image36.emf"/><Relationship Id="rId39" Type="http://schemas.openxmlformats.org/officeDocument/2006/relationships/image" Target="../media/image37.png"/><Relationship Id="rId40" Type="http://schemas.openxmlformats.org/officeDocument/2006/relationships/image" Target="../media/image38.png"/><Relationship Id="rId41" Type="http://schemas.openxmlformats.org/officeDocument/2006/relationships/image" Target="../media/image39.png"/><Relationship Id="rId42" Type="http://schemas.openxmlformats.org/officeDocument/2006/relationships/image" Target="../media/image40.png"/><Relationship Id="rId43" Type="http://schemas.openxmlformats.org/officeDocument/2006/relationships/image" Target="../media/image41.png"/><Relationship Id="rId44" Type="http://schemas.openxmlformats.org/officeDocument/2006/relationships/image" Target="../media/image42.emf"/><Relationship Id="rId45" Type="http://schemas.openxmlformats.org/officeDocument/2006/relationships/image" Target="../media/image43.png"/></Relationships>
</file>

<file path=ppt/slides/_rels/slide2.xml.rels><?xml version="1.0" encoding="UTF-8" standalone="yes"?>
<Relationships xmlns="http://schemas.openxmlformats.org/package/2006/relationships"><Relationship Id="rId46" Type="http://schemas.openxmlformats.org/officeDocument/2006/relationships/image" Target="../media/image44.emf"/><Relationship Id="rId47" Type="http://schemas.openxmlformats.org/officeDocument/2006/relationships/image" Target="../media/image45.emf"/><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image" Target="../media/image26.png"/><Relationship Id="rId29" Type="http://schemas.openxmlformats.org/officeDocument/2006/relationships/image" Target="../media/image27.emf"/><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30" Type="http://schemas.openxmlformats.org/officeDocument/2006/relationships/image" Target="../media/image28.emf"/><Relationship Id="rId31" Type="http://schemas.openxmlformats.org/officeDocument/2006/relationships/image" Target="../media/image29.emf"/><Relationship Id="rId32" Type="http://schemas.openxmlformats.org/officeDocument/2006/relationships/image" Target="../media/image30.emf"/><Relationship Id="rId9"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33" Type="http://schemas.openxmlformats.org/officeDocument/2006/relationships/image" Target="../media/image31.emf"/><Relationship Id="rId34" Type="http://schemas.openxmlformats.org/officeDocument/2006/relationships/image" Target="../media/image32.emf"/><Relationship Id="rId35" Type="http://schemas.openxmlformats.org/officeDocument/2006/relationships/image" Target="../media/image33.emf"/><Relationship Id="rId36" Type="http://schemas.openxmlformats.org/officeDocument/2006/relationships/image" Target="../media/image34.emf"/><Relationship Id="rId10" Type="http://schemas.openxmlformats.org/officeDocument/2006/relationships/image" Target="../media/image8.emf"/><Relationship Id="rId11" Type="http://schemas.openxmlformats.org/officeDocument/2006/relationships/image" Target="../media/image9.emf"/><Relationship Id="rId12" Type="http://schemas.openxmlformats.org/officeDocument/2006/relationships/image" Target="../media/image10.emf"/><Relationship Id="rId13" Type="http://schemas.openxmlformats.org/officeDocument/2006/relationships/image" Target="../media/image11.emf"/><Relationship Id="rId14" Type="http://schemas.openxmlformats.org/officeDocument/2006/relationships/image" Target="../media/image12.emf"/><Relationship Id="rId15" Type="http://schemas.openxmlformats.org/officeDocument/2006/relationships/image" Target="../media/image13.emf"/><Relationship Id="rId16" Type="http://schemas.openxmlformats.org/officeDocument/2006/relationships/image" Target="../media/image14.emf"/><Relationship Id="rId17" Type="http://schemas.openxmlformats.org/officeDocument/2006/relationships/image" Target="../media/image15.emf"/><Relationship Id="rId18" Type="http://schemas.openxmlformats.org/officeDocument/2006/relationships/image" Target="../media/image16.png"/><Relationship Id="rId19" Type="http://schemas.openxmlformats.org/officeDocument/2006/relationships/image" Target="../media/image17.png"/><Relationship Id="rId37" Type="http://schemas.openxmlformats.org/officeDocument/2006/relationships/image" Target="../media/image35.emf"/><Relationship Id="rId38" Type="http://schemas.openxmlformats.org/officeDocument/2006/relationships/image" Target="../media/image36.emf"/><Relationship Id="rId39" Type="http://schemas.openxmlformats.org/officeDocument/2006/relationships/image" Target="../media/image37.png"/><Relationship Id="rId40" Type="http://schemas.openxmlformats.org/officeDocument/2006/relationships/image" Target="../media/image38.png"/><Relationship Id="rId41" Type="http://schemas.openxmlformats.org/officeDocument/2006/relationships/image" Target="../media/image39.png"/><Relationship Id="rId42" Type="http://schemas.openxmlformats.org/officeDocument/2006/relationships/image" Target="../media/image40.png"/><Relationship Id="rId43" Type="http://schemas.openxmlformats.org/officeDocument/2006/relationships/image" Target="../media/image41.png"/><Relationship Id="rId44" Type="http://schemas.openxmlformats.org/officeDocument/2006/relationships/image" Target="../media/image42.emf"/><Relationship Id="rId45" Type="http://schemas.openxmlformats.org/officeDocument/2006/relationships/image" Target="../media/image43.png"/></Relationships>
</file>

<file path=ppt/slides/_rels/slide3.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55.emf"/><Relationship Id="rId21" Type="http://schemas.openxmlformats.org/officeDocument/2006/relationships/image" Target="../media/image26.png"/><Relationship Id="rId22" Type="http://schemas.openxmlformats.org/officeDocument/2006/relationships/image" Target="../media/image56.emf"/><Relationship Id="rId23" Type="http://schemas.openxmlformats.org/officeDocument/2006/relationships/image" Target="../media/image24.png"/><Relationship Id="rId10" Type="http://schemas.openxmlformats.org/officeDocument/2006/relationships/image" Target="../media/image50.emf"/><Relationship Id="rId11" Type="http://schemas.openxmlformats.org/officeDocument/2006/relationships/image" Target="../media/image16.png"/><Relationship Id="rId12" Type="http://schemas.openxmlformats.org/officeDocument/2006/relationships/image" Target="../media/image51.emf"/><Relationship Id="rId13" Type="http://schemas.openxmlformats.org/officeDocument/2006/relationships/image" Target="../media/image19.png"/><Relationship Id="rId14" Type="http://schemas.openxmlformats.org/officeDocument/2006/relationships/image" Target="../media/image52.emf"/><Relationship Id="rId15" Type="http://schemas.openxmlformats.org/officeDocument/2006/relationships/image" Target="../media/image17.png"/><Relationship Id="rId16" Type="http://schemas.openxmlformats.org/officeDocument/2006/relationships/image" Target="../media/image53.emf"/><Relationship Id="rId17" Type="http://schemas.openxmlformats.org/officeDocument/2006/relationships/image" Target="../media/image18.png"/><Relationship Id="rId18" Type="http://schemas.openxmlformats.org/officeDocument/2006/relationships/image" Target="../media/image54.emf"/><Relationship Id="rId1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20.png"/><Relationship Id="rId4" Type="http://schemas.openxmlformats.org/officeDocument/2006/relationships/image" Target="../media/image47.emf"/><Relationship Id="rId5" Type="http://schemas.openxmlformats.org/officeDocument/2006/relationships/image" Target="../media/image23.png"/><Relationship Id="rId6" Type="http://schemas.openxmlformats.org/officeDocument/2006/relationships/image" Target="../media/image48.emf"/><Relationship Id="rId7" Type="http://schemas.openxmlformats.org/officeDocument/2006/relationships/image" Target="../media/image22.png"/><Relationship Id="rId8"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6"/>
          <p:cNvGrpSpPr/>
          <p:nvPr/>
        </p:nvGrpSpPr>
        <p:grpSpPr>
          <a:xfrm>
            <a:off x="38696277" y="21840006"/>
            <a:ext cx="12181429" cy="16169501"/>
            <a:chOff x="38321047" y="21764372"/>
            <a:chExt cx="12181429" cy="16168935"/>
          </a:xfrm>
          <a:solidFill>
            <a:srgbClr val="FFFFFF"/>
          </a:solidFill>
          <a:effectLst/>
        </p:grpSpPr>
        <p:sp>
          <p:nvSpPr>
            <p:cNvPr id="356" name="Rectangle 355"/>
            <p:cNvSpPr/>
            <p:nvPr/>
          </p:nvSpPr>
          <p:spPr>
            <a:xfrm>
              <a:off x="38358350" y="26738911"/>
              <a:ext cx="12144126" cy="4866965"/>
            </a:xfrm>
            <a:prstGeom prst="rect">
              <a:avLst/>
            </a:prstGeom>
            <a:grpFill/>
            <a:ln w="76200" cap="flat" cmpd="sng" algn="ctr">
              <a:solidFill>
                <a:schemeClr val="tx1">
                  <a:lumMod val="75000"/>
                  <a:lumOff val="25000"/>
                </a:schemeClr>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4" name="Rectangle 353"/>
            <p:cNvSpPr/>
            <p:nvPr/>
          </p:nvSpPr>
          <p:spPr>
            <a:xfrm>
              <a:off x="38321047" y="21764372"/>
              <a:ext cx="6119226" cy="16168935"/>
            </a:xfrm>
            <a:prstGeom prst="rect">
              <a:avLst/>
            </a:prstGeom>
            <a:grpFill/>
            <a:ln w="76200" cap="flat" cmpd="sng" algn="ctr">
              <a:solidFill>
                <a:schemeClr val="tx1">
                  <a:lumMod val="75000"/>
                  <a:lumOff val="25000"/>
                </a:schemeClr>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01" name="Rounded Rectangle 700"/>
          <p:cNvSpPr/>
          <p:nvPr/>
        </p:nvSpPr>
        <p:spPr>
          <a:xfrm>
            <a:off x="38320663" y="4851400"/>
            <a:ext cx="12733337" cy="33551813"/>
          </a:xfrm>
          <a:prstGeom prst="roundRect">
            <a:avLst>
              <a:gd name="adj" fmla="val 3707"/>
            </a:avLst>
          </a:prstGeom>
          <a:noFill/>
          <a:ln w="101600" cap="flat" cmpd="sng" algn="ctr">
            <a:solidFill>
              <a:srgbClr val="262626"/>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44" name="Straight Connector 343"/>
          <p:cNvCxnSpPr/>
          <p:nvPr/>
        </p:nvCxnSpPr>
        <p:spPr bwMode="auto">
          <a:xfrm>
            <a:off x="444500" y="6416675"/>
            <a:ext cx="3462338" cy="1588"/>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377" name="Rounded Rectangle 376"/>
          <p:cNvSpPr/>
          <p:nvPr/>
        </p:nvSpPr>
        <p:spPr>
          <a:xfrm>
            <a:off x="0" y="-138113"/>
            <a:ext cx="51054000" cy="4792663"/>
          </a:xfrm>
          <a:prstGeom prst="roundRect">
            <a:avLst/>
          </a:prstGeom>
          <a:solidFill>
            <a:srgbClr val="FFFFFF"/>
          </a:solidFill>
          <a:ln w="127000" cap="flat" cmpd="sng" algn="ctr">
            <a:solidFill>
              <a:srgbClr val="262626"/>
            </a:solidFill>
            <a:prstDash val="solid"/>
            <a:round/>
            <a:headEnd type="none" w="med" len="med"/>
            <a:tailEnd type="none" w="med" len="med"/>
          </a:ln>
          <a:effectLst>
            <a:outerShdw blurRad="342900" dist="23000" dir="426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377440" fontAlgn="auto">
              <a:spcBef>
                <a:spcPts val="0"/>
              </a:spcBef>
              <a:spcAft>
                <a:spcPts val="0"/>
              </a:spcAft>
              <a:defRPr/>
            </a:pPr>
            <a:endParaRPr lang="en-US" dirty="0">
              <a:ln w="2540000" cap="flat" cmpd="sng" algn="ctr">
                <a:solidFill>
                  <a:schemeClr val="tx1"/>
                </a:solidFill>
                <a:prstDash val="solid"/>
                <a:round/>
                <a:headEnd type="none" w="med" len="med"/>
                <a:tailEnd type="none" w="med" len="med"/>
              </a:ln>
            </a:endParaRPr>
          </a:p>
        </p:txBody>
      </p:sp>
      <p:sp>
        <p:nvSpPr>
          <p:cNvPr id="431" name="TextBox 430"/>
          <p:cNvSpPr txBox="1"/>
          <p:nvPr/>
        </p:nvSpPr>
        <p:spPr>
          <a:xfrm>
            <a:off x="1039813" y="104775"/>
            <a:ext cx="49231550" cy="1862138"/>
          </a:xfrm>
          <a:prstGeom prst="rect">
            <a:avLst/>
          </a:prstGeom>
          <a:noFill/>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37931725" indent="-37474525" eaLnBrk="0" hangingPunct="0">
              <a:defRPr sz="9400">
                <a:solidFill>
                  <a:schemeClr val="tx1"/>
                </a:solidFill>
                <a:latin typeface="Arial" charset="0"/>
                <a:ea typeface="ＭＳ Ｐゴシック" charset="0"/>
              </a:defRPr>
            </a:lvl2pPr>
            <a:lvl3pPr eaLnBrk="0" hangingPunct="0">
              <a:defRPr sz="9400">
                <a:solidFill>
                  <a:schemeClr val="tx1"/>
                </a:solidFill>
                <a:latin typeface="Arial" charset="0"/>
                <a:ea typeface="ＭＳ Ｐゴシック" charset="0"/>
              </a:defRPr>
            </a:lvl3pPr>
            <a:lvl4pPr eaLnBrk="0" hangingPunct="0">
              <a:defRPr sz="9400">
                <a:solidFill>
                  <a:schemeClr val="tx1"/>
                </a:solidFill>
                <a:latin typeface="Arial" charset="0"/>
                <a:ea typeface="ＭＳ Ｐゴシック" charset="0"/>
              </a:defRPr>
            </a:lvl4pPr>
            <a:lvl5pPr eaLnBrk="0" hangingPunct="0">
              <a:defRPr sz="9400">
                <a:solidFill>
                  <a:schemeClr val="tx1"/>
                </a:solidFill>
                <a:latin typeface="Arial" charset="0"/>
                <a:ea typeface="ＭＳ Ｐゴシック" charset="0"/>
              </a:defRPr>
            </a:lvl5pPr>
            <a:lvl6pPr marL="457200" eaLnBrk="0" fontAlgn="base" hangingPunct="0">
              <a:spcBef>
                <a:spcPct val="0"/>
              </a:spcBef>
              <a:spcAft>
                <a:spcPct val="0"/>
              </a:spcAft>
              <a:defRPr sz="9400">
                <a:solidFill>
                  <a:schemeClr val="tx1"/>
                </a:solidFill>
                <a:latin typeface="Arial" charset="0"/>
                <a:ea typeface="ＭＳ Ｐゴシック" charset="0"/>
              </a:defRPr>
            </a:lvl6pPr>
            <a:lvl7pPr marL="914400" eaLnBrk="0" fontAlgn="base" hangingPunct="0">
              <a:spcBef>
                <a:spcPct val="0"/>
              </a:spcBef>
              <a:spcAft>
                <a:spcPct val="0"/>
              </a:spcAft>
              <a:defRPr sz="9400">
                <a:solidFill>
                  <a:schemeClr val="tx1"/>
                </a:solidFill>
                <a:latin typeface="Arial" charset="0"/>
                <a:ea typeface="ＭＳ Ｐゴシック" charset="0"/>
              </a:defRPr>
            </a:lvl7pPr>
            <a:lvl8pPr marL="1371600" eaLnBrk="0" fontAlgn="base" hangingPunct="0">
              <a:spcBef>
                <a:spcPct val="0"/>
              </a:spcBef>
              <a:spcAft>
                <a:spcPct val="0"/>
              </a:spcAft>
              <a:defRPr sz="9400">
                <a:solidFill>
                  <a:schemeClr val="tx1"/>
                </a:solidFill>
                <a:latin typeface="Arial" charset="0"/>
                <a:ea typeface="ＭＳ Ｐゴシック" charset="0"/>
              </a:defRPr>
            </a:lvl8pPr>
            <a:lvl9pPr marL="1828800"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defRPr/>
            </a:pPr>
            <a:r>
              <a:rPr lang="en-US" sz="11500" b="1" smtClean="0">
                <a:solidFill>
                  <a:srgbClr val="404040"/>
                </a:solidFill>
                <a:effectLst>
                  <a:outerShdw blurRad="38100" dist="38100" dir="2700000" algn="tl">
                    <a:srgbClr val="DDDDDD"/>
                  </a:outerShdw>
                </a:effectLst>
                <a:latin typeface="Helvetica" charset="0"/>
                <a:cs typeface="Helvetica" charset="0"/>
              </a:rPr>
              <a:t>Hierarchical binding and illusory conjunctions of multi-part objects</a:t>
            </a:r>
            <a:endParaRPr lang="en-US" sz="11500" b="1" smtClean="0">
              <a:solidFill>
                <a:srgbClr val="404040"/>
              </a:solidFill>
              <a:latin typeface="Helvetica" charset="0"/>
              <a:cs typeface="Helvetica" charset="0"/>
            </a:endParaRPr>
          </a:p>
        </p:txBody>
      </p:sp>
      <p:pic>
        <p:nvPicPr>
          <p:cNvPr id="143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7988" y="2087563"/>
            <a:ext cx="3490912"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3" name="TextBox 381"/>
          <p:cNvSpPr txBox="1">
            <a:spLocks noChangeArrowheads="1"/>
          </p:cNvSpPr>
          <p:nvPr/>
        </p:nvSpPr>
        <p:spPr bwMode="auto">
          <a:xfrm>
            <a:off x="1009650" y="2155825"/>
            <a:ext cx="26990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spcBef>
                <a:spcPct val="20000"/>
              </a:spcBef>
              <a:buFont typeface="Arial" charset="0"/>
              <a:buNone/>
            </a:pPr>
            <a:r>
              <a:rPr lang="en-US" sz="6600">
                <a:latin typeface="Helvetica" charset="0"/>
                <a:cs typeface="Helvetica" charset="0"/>
              </a:rPr>
              <a:t>Anina Rich,  Cory A. Rieth &amp; Edward Vul </a:t>
            </a:r>
          </a:p>
          <a:p>
            <a:pPr eaLnBrk="1" hangingPunct="1">
              <a:spcBef>
                <a:spcPct val="20000"/>
              </a:spcBef>
              <a:buFont typeface="Arial" charset="0"/>
              <a:buNone/>
            </a:pPr>
            <a:r>
              <a:rPr lang="en-US" sz="6600">
                <a:latin typeface="Helvetica" charset="0"/>
                <a:cs typeface="Helvetica" charset="0"/>
              </a:rPr>
              <a:t>anina.rich@mq.edu.au, coryrieth@pacific-science.com, evul@ucsd.edu</a:t>
            </a:r>
          </a:p>
          <a:p>
            <a:pPr eaLnBrk="1" hangingPunct="1"/>
            <a:endParaRPr lang="en-US" sz="6600">
              <a:latin typeface="Helvetica" charset="0"/>
              <a:cs typeface="Helvetica" charset="0"/>
            </a:endParaRPr>
          </a:p>
        </p:txBody>
      </p:sp>
      <p:sp>
        <p:nvSpPr>
          <p:cNvPr id="552" name="Rounded Rectangle 551"/>
          <p:cNvSpPr/>
          <p:nvPr/>
        </p:nvSpPr>
        <p:spPr>
          <a:xfrm flipV="1">
            <a:off x="-3175" y="4851400"/>
            <a:ext cx="17562513" cy="16035338"/>
          </a:xfrm>
          <a:prstGeom prst="roundRect">
            <a:avLst>
              <a:gd name="adj" fmla="val 3440"/>
            </a:avLst>
          </a:prstGeom>
          <a:no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4" name="Rectangle 553"/>
          <p:cNvSpPr/>
          <p:nvPr/>
        </p:nvSpPr>
        <p:spPr bwMode="auto">
          <a:xfrm>
            <a:off x="444500" y="4851400"/>
            <a:ext cx="2900363" cy="1570038"/>
          </a:xfrm>
          <a:prstGeom prst="rect">
            <a:avLst/>
          </a:prstGeom>
        </p:spPr>
        <p:txBody>
          <a:bodyPr wrap="none">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Task</a:t>
            </a:r>
          </a:p>
        </p:txBody>
      </p:sp>
      <p:pic>
        <p:nvPicPr>
          <p:cNvPr id="14346" name="Picture 34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55350" y="2344738"/>
            <a:ext cx="509428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34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502138" y="2101850"/>
            <a:ext cx="271780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Rectangle 116"/>
          <p:cNvSpPr/>
          <p:nvPr/>
        </p:nvSpPr>
        <p:spPr bwMode="auto">
          <a:xfrm rot="3105337">
            <a:off x="310357" y="14613731"/>
            <a:ext cx="2560638" cy="1323975"/>
          </a:xfrm>
          <a:prstGeom prst="rect">
            <a:avLst/>
          </a:prstGeom>
        </p:spPr>
        <p:txBody>
          <a:bodyPr wrap="none">
            <a:spAutoFit/>
          </a:bodyPr>
          <a:lstStyle/>
          <a:p>
            <a:pPr defTabSz="457200">
              <a:defRPr/>
            </a:pPr>
            <a:r>
              <a:rPr lang="en-US" sz="8000" b="1">
                <a:solidFill>
                  <a:srgbClr val="404040"/>
                </a:solidFill>
                <a:effectLst>
                  <a:outerShdw blurRad="38100" dist="38100" dir="2700000" algn="tl">
                    <a:srgbClr val="DDDDDD"/>
                  </a:outerShdw>
                </a:effectLst>
                <a:latin typeface="Helvetica" charset="0"/>
                <a:cs typeface="Helvetica" charset="0"/>
              </a:rPr>
              <a:t>Time</a:t>
            </a:r>
          </a:p>
        </p:txBody>
      </p:sp>
      <p:sp>
        <p:nvSpPr>
          <p:cNvPr id="118" name="Rectangle 117"/>
          <p:cNvSpPr/>
          <p:nvPr/>
        </p:nvSpPr>
        <p:spPr bwMode="auto">
          <a:xfrm>
            <a:off x="9090025" y="6022975"/>
            <a:ext cx="8023225" cy="4248150"/>
          </a:xfrm>
          <a:prstGeom prst="rect">
            <a:avLst/>
          </a:prstGeom>
        </p:spPr>
        <p:txBody>
          <a:bodyPr>
            <a:spAutoFit/>
          </a:bodyPr>
          <a:lstStyle/>
          <a:p>
            <a:pPr algn="ctr" defTabSz="457200">
              <a:defRPr/>
            </a:pPr>
            <a:r>
              <a:rPr lang="en-US" sz="5400" b="1">
                <a:solidFill>
                  <a:srgbClr val="404040"/>
                </a:solidFill>
                <a:effectLst>
                  <a:outerShdw blurRad="38100" dist="38100" dir="2700000" algn="tl">
                    <a:srgbClr val="DDDDDD"/>
                  </a:outerShdw>
                </a:effectLst>
                <a:latin typeface="Helvetica" charset="0"/>
                <a:cs typeface="Helvetica" charset="0"/>
              </a:rPr>
              <a:t>Identify the two colors of the two parts of a cued object in a briefly presented circular array of similar objects</a:t>
            </a:r>
          </a:p>
        </p:txBody>
      </p:sp>
      <p:grpSp>
        <p:nvGrpSpPr>
          <p:cNvPr id="14350" name="Group 69"/>
          <p:cNvGrpSpPr>
            <a:grpSpLocks/>
          </p:cNvGrpSpPr>
          <p:nvPr/>
        </p:nvGrpSpPr>
        <p:grpSpPr bwMode="auto">
          <a:xfrm>
            <a:off x="277813" y="6613525"/>
            <a:ext cx="4827587" cy="3595688"/>
            <a:chOff x="892175" y="439765"/>
            <a:chExt cx="2470150" cy="1839913"/>
          </a:xfrm>
        </p:grpSpPr>
        <p:sp>
          <p:nvSpPr>
            <p:cNvPr id="120" name="Rectangle 119"/>
            <p:cNvSpPr/>
            <p:nvPr/>
          </p:nvSpPr>
          <p:spPr>
            <a:xfrm>
              <a:off x="892175" y="439765"/>
              <a:ext cx="2470150" cy="1839913"/>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34" name="Picture 12"/>
            <p:cNvPicPr>
              <a:picLocks noChangeAspect="1"/>
            </p:cNvPicPr>
            <p:nvPr/>
          </p:nvPicPr>
          <p:blipFill>
            <a:blip r:embed="rId6">
              <a:extLst>
                <a:ext uri="{28A0092B-C50C-407E-A947-70E740481C1C}">
                  <a14:useLocalDpi xmlns:a14="http://schemas.microsoft.com/office/drawing/2010/main" val="0"/>
                </a:ext>
              </a:extLst>
            </a:blip>
            <a:srcRect l="40256" t="47118" r="52557" b="48035"/>
            <a:stretch>
              <a:fillRect/>
            </a:stretch>
          </p:blipFill>
          <p:spPr bwMode="auto">
            <a:xfrm>
              <a:off x="2045460" y="1500992"/>
              <a:ext cx="166225" cy="10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1" name="Group 69"/>
          <p:cNvGrpSpPr>
            <a:grpSpLocks/>
          </p:cNvGrpSpPr>
          <p:nvPr/>
        </p:nvGrpSpPr>
        <p:grpSpPr bwMode="auto">
          <a:xfrm>
            <a:off x="1449388" y="8996363"/>
            <a:ext cx="4826000" cy="3594100"/>
            <a:chOff x="892175" y="625475"/>
            <a:chExt cx="2470150" cy="1839913"/>
          </a:xfrm>
        </p:grpSpPr>
        <p:sp>
          <p:nvSpPr>
            <p:cNvPr id="352" name="Rectangle 351"/>
            <p:cNvSpPr/>
            <p:nvPr/>
          </p:nvSpPr>
          <p:spPr>
            <a:xfrm>
              <a:off x="892175" y="625475"/>
              <a:ext cx="2470150" cy="1839913"/>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32" name="Picture 12"/>
            <p:cNvPicPr>
              <a:picLocks noChangeAspect="1"/>
            </p:cNvPicPr>
            <p:nvPr/>
          </p:nvPicPr>
          <p:blipFill>
            <a:blip r:embed="rId6">
              <a:extLst>
                <a:ext uri="{28A0092B-C50C-407E-A947-70E740481C1C}">
                  <a14:useLocalDpi xmlns:a14="http://schemas.microsoft.com/office/drawing/2010/main" val="0"/>
                </a:ext>
              </a:extLst>
            </a:blip>
            <a:srcRect t="9084" r="16054" b="10303"/>
            <a:stretch>
              <a:fillRect/>
            </a:stretch>
          </p:blipFill>
          <p:spPr bwMode="auto">
            <a:xfrm>
              <a:off x="1114424" y="650875"/>
              <a:ext cx="19415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2" name="Group 48"/>
          <p:cNvGrpSpPr>
            <a:grpSpLocks/>
          </p:cNvGrpSpPr>
          <p:nvPr/>
        </p:nvGrpSpPr>
        <p:grpSpPr bwMode="auto">
          <a:xfrm>
            <a:off x="2336800" y="11991975"/>
            <a:ext cx="11604625" cy="2339975"/>
            <a:chOff x="-1262064" y="3174997"/>
            <a:chExt cx="8103131" cy="1633280"/>
          </a:xfrm>
        </p:grpSpPr>
        <p:sp>
          <p:nvSpPr>
            <p:cNvPr id="355" name="Rectangle 354"/>
            <p:cNvSpPr/>
            <p:nvPr/>
          </p:nvSpPr>
          <p:spPr>
            <a:xfrm>
              <a:off x="-1262064" y="3174997"/>
              <a:ext cx="8103131" cy="1633280"/>
            </a:xfrm>
            <a:prstGeom prst="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30" name="Picture 50"/>
            <p:cNvPicPr>
              <a:picLocks noChangeAspect="1"/>
            </p:cNvPicPr>
            <p:nvPr/>
          </p:nvPicPr>
          <p:blipFill>
            <a:blip r:embed="rId7">
              <a:extLst>
                <a:ext uri="{28A0092B-C50C-407E-A947-70E740481C1C}">
                  <a14:useLocalDpi xmlns:a14="http://schemas.microsoft.com/office/drawing/2010/main" val="0"/>
                </a:ext>
              </a:extLst>
            </a:blip>
            <a:srcRect l="-58" t="6612" r="6934" b="8873"/>
            <a:stretch>
              <a:fillRect/>
            </a:stretch>
          </p:blipFill>
          <p:spPr bwMode="auto">
            <a:xfrm>
              <a:off x="-1262064" y="3174997"/>
              <a:ext cx="8094665" cy="163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3" name="Group 51"/>
          <p:cNvGrpSpPr>
            <a:grpSpLocks/>
          </p:cNvGrpSpPr>
          <p:nvPr/>
        </p:nvGrpSpPr>
        <p:grpSpPr bwMode="auto">
          <a:xfrm>
            <a:off x="6253163" y="14195425"/>
            <a:ext cx="10860087" cy="2306638"/>
            <a:chOff x="703857" y="4216401"/>
            <a:chExt cx="7585011" cy="1610194"/>
          </a:xfrm>
        </p:grpSpPr>
        <p:sp>
          <p:nvSpPr>
            <p:cNvPr id="358" name="Rectangle 357"/>
            <p:cNvSpPr/>
            <p:nvPr/>
          </p:nvSpPr>
          <p:spPr>
            <a:xfrm>
              <a:off x="703857" y="4216401"/>
              <a:ext cx="7585011" cy="1610194"/>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28" name="Picture 53"/>
            <p:cNvPicPr>
              <a:picLocks noChangeAspect="1"/>
            </p:cNvPicPr>
            <p:nvPr/>
          </p:nvPicPr>
          <p:blipFill>
            <a:blip r:embed="rId8">
              <a:extLst>
                <a:ext uri="{28A0092B-C50C-407E-A947-70E740481C1C}">
                  <a14:useLocalDpi xmlns:a14="http://schemas.microsoft.com/office/drawing/2010/main" val="0"/>
                </a:ext>
              </a:extLst>
            </a:blip>
            <a:srcRect r="4222" b="3120"/>
            <a:stretch>
              <a:fillRect/>
            </a:stretch>
          </p:blipFill>
          <p:spPr bwMode="auto">
            <a:xfrm>
              <a:off x="825702" y="4234860"/>
              <a:ext cx="7395433" cy="15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 name="TextBox 121"/>
          <p:cNvSpPr txBox="1"/>
          <p:nvPr/>
        </p:nvSpPr>
        <p:spPr>
          <a:xfrm>
            <a:off x="3978275" y="6961188"/>
            <a:ext cx="4824413" cy="1446212"/>
          </a:xfrm>
          <a:prstGeom prst="rect">
            <a:avLst/>
          </a:prstGeom>
          <a:solidFill>
            <a:schemeClr val="bg1">
              <a:lumMod val="75000"/>
            </a:schemeClr>
          </a:solidFill>
        </p:spPr>
        <p:txBody>
          <a:bodyPr>
            <a:spAutoFit/>
          </a:bodyPr>
          <a:lstStyle/>
          <a:p>
            <a:pPr algn="ctr">
              <a:defRPr/>
            </a:pPr>
            <a:r>
              <a:rPr lang="en-US" sz="4400" b="1" dirty="0">
                <a:latin typeface="Helvetica" charset="0"/>
                <a:ea typeface="Helvetica" charset="0"/>
                <a:cs typeface="Helvetica" charset="0"/>
              </a:rPr>
              <a:t>Fixation Point</a:t>
            </a:r>
          </a:p>
          <a:p>
            <a:pPr algn="ctr">
              <a:defRPr/>
            </a:pPr>
            <a:r>
              <a:rPr lang="en-US" sz="4400" b="1" dirty="0">
                <a:latin typeface="Helvetica" charset="0"/>
                <a:ea typeface="Helvetica" charset="0"/>
                <a:cs typeface="Helvetica" charset="0"/>
              </a:rPr>
              <a:t>400ms</a:t>
            </a:r>
          </a:p>
        </p:txBody>
      </p:sp>
      <p:sp>
        <p:nvSpPr>
          <p:cNvPr id="123" name="TextBox 122"/>
          <p:cNvSpPr txBox="1"/>
          <p:nvPr/>
        </p:nvSpPr>
        <p:spPr>
          <a:xfrm>
            <a:off x="5392738" y="9575800"/>
            <a:ext cx="4025900" cy="1446213"/>
          </a:xfrm>
          <a:prstGeom prst="rect">
            <a:avLst/>
          </a:prstGeom>
          <a:solidFill>
            <a:schemeClr val="bg1">
              <a:lumMod val="75000"/>
            </a:schemeClr>
          </a:solidFill>
        </p:spPr>
        <p:txBody>
          <a:bodyPr>
            <a:spAutoFit/>
          </a:bodyPr>
          <a:lstStyle/>
          <a:p>
            <a:pPr algn="ctr" fontAlgn="auto">
              <a:spcBef>
                <a:spcPts val="0"/>
              </a:spcBef>
              <a:spcAft>
                <a:spcPts val="0"/>
              </a:spcAft>
              <a:defRPr/>
            </a:pPr>
            <a:r>
              <a:rPr lang="en-US" sz="4400" b="1" dirty="0">
                <a:latin typeface="Helvetica"/>
                <a:ea typeface="+mn-ea"/>
                <a:cs typeface="Helvetica"/>
              </a:rPr>
              <a:t>Object Array</a:t>
            </a:r>
          </a:p>
          <a:p>
            <a:pPr algn="ctr" fontAlgn="auto">
              <a:spcBef>
                <a:spcPts val="0"/>
              </a:spcBef>
              <a:spcAft>
                <a:spcPts val="0"/>
              </a:spcAft>
              <a:defRPr/>
            </a:pPr>
            <a:r>
              <a:rPr lang="en-US" sz="4400" b="1" dirty="0">
                <a:latin typeface="Helvetica"/>
                <a:ea typeface="+mn-ea"/>
                <a:cs typeface="Helvetica"/>
              </a:rPr>
              <a:t>100ms</a:t>
            </a:r>
          </a:p>
        </p:txBody>
      </p:sp>
      <p:sp>
        <p:nvSpPr>
          <p:cNvPr id="361" name="TextBox 360"/>
          <p:cNvSpPr txBox="1"/>
          <p:nvPr/>
        </p:nvSpPr>
        <p:spPr>
          <a:xfrm>
            <a:off x="9494838" y="11477625"/>
            <a:ext cx="7658100" cy="1938338"/>
          </a:xfrm>
          <a:prstGeom prst="rect">
            <a:avLst/>
          </a:prstGeom>
          <a:solidFill>
            <a:schemeClr val="bg1">
              <a:lumMod val="75000"/>
            </a:schemeClr>
          </a:solidFill>
        </p:spPr>
        <p:txBody>
          <a:bodyPr>
            <a:spAutoFit/>
          </a:bodyPr>
          <a:lstStyle/>
          <a:p>
            <a:pPr algn="ctr">
              <a:defRPr/>
            </a:pPr>
            <a:r>
              <a:rPr lang="en-US" sz="4400" b="1" dirty="0">
                <a:latin typeface="Helvetica" charset="0"/>
                <a:ea typeface="Helvetica" charset="0"/>
                <a:cs typeface="Helvetica" charset="0"/>
              </a:rPr>
              <a:t>Response collection</a:t>
            </a:r>
          </a:p>
          <a:p>
            <a:pPr algn="ctr">
              <a:defRPr/>
            </a:pPr>
            <a:r>
              <a:rPr lang="en-US" sz="4400" b="1" dirty="0">
                <a:latin typeface="Helvetica" charset="0"/>
                <a:ea typeface="Helvetica" charset="0"/>
                <a:cs typeface="Helvetica" charset="0"/>
              </a:rPr>
              <a:t>Presented until response</a:t>
            </a:r>
          </a:p>
          <a:p>
            <a:pPr algn="ctr">
              <a:defRPr/>
            </a:pPr>
            <a:r>
              <a:rPr lang="en-US" sz="3200" b="1" dirty="0">
                <a:latin typeface="Helvetica" charset="0"/>
                <a:ea typeface="Helvetica" charset="0"/>
                <a:cs typeface="Helvetica" charset="0"/>
              </a:rPr>
              <a:t>color and part order randomized</a:t>
            </a:r>
          </a:p>
        </p:txBody>
      </p:sp>
      <p:sp>
        <p:nvSpPr>
          <p:cNvPr id="14357" name="Rectangle 123"/>
          <p:cNvSpPr>
            <a:spLocks noChangeArrowheads="1"/>
          </p:cNvSpPr>
          <p:nvPr/>
        </p:nvSpPr>
        <p:spPr bwMode="auto">
          <a:xfrm>
            <a:off x="1981200" y="16490950"/>
            <a:ext cx="1380807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457200">
              <a:spcAft>
                <a:spcPts val="1800"/>
              </a:spcAft>
            </a:pPr>
            <a:r>
              <a:rPr lang="en-US" sz="4800">
                <a:latin typeface="Helvetica" charset="0"/>
                <a:cs typeface="Helvetica" charset="0"/>
              </a:rPr>
              <a:t>Each participants completed 400 trials. </a:t>
            </a:r>
          </a:p>
          <a:p>
            <a:pPr algn="ctr" defTabSz="457200">
              <a:spcAft>
                <a:spcPts val="600"/>
              </a:spcAft>
            </a:pPr>
            <a:r>
              <a:rPr lang="en-US" sz="4800">
                <a:latin typeface="Helvetica" charset="0"/>
                <a:cs typeface="Helvetica" charset="0"/>
              </a:rPr>
              <a:t>Part types manipulated between subjects.</a:t>
            </a:r>
          </a:p>
          <a:p>
            <a:pPr algn="ctr" defTabSz="457200">
              <a:spcAft>
                <a:spcPts val="1800"/>
              </a:spcAft>
            </a:pPr>
            <a:r>
              <a:rPr lang="en-US" sz="4800">
                <a:latin typeface="Helvetica" charset="0"/>
                <a:cs typeface="Helvetica" charset="0"/>
              </a:rPr>
              <a:t>All objects were oriented radially from the center, with the exception of those outlined on the far right</a:t>
            </a:r>
          </a:p>
          <a:p>
            <a:pPr algn="ctr" defTabSz="457200">
              <a:spcAft>
                <a:spcPts val="1800"/>
              </a:spcAft>
            </a:pPr>
            <a:r>
              <a:rPr lang="en-US" sz="4800">
                <a:latin typeface="Helvetica" charset="0"/>
                <a:cs typeface="Helvetica" charset="0"/>
              </a:rPr>
              <a:t>Color randomized on each trial </a:t>
            </a:r>
          </a:p>
        </p:txBody>
      </p:sp>
      <p:cxnSp>
        <p:nvCxnSpPr>
          <p:cNvPr id="126" name="Straight Arrow Connector 125"/>
          <p:cNvCxnSpPr/>
          <p:nvPr/>
        </p:nvCxnSpPr>
        <p:spPr>
          <a:xfrm rot="16200000" flipH="1">
            <a:off x="287338" y="13484225"/>
            <a:ext cx="3454400" cy="2613025"/>
          </a:xfrm>
          <a:prstGeom prst="straightConnector1">
            <a:avLst/>
          </a:prstGeom>
          <a:ln w="177800" cap="flat" cmpd="sng" algn="ctr">
            <a:solidFill>
              <a:schemeClr val="tx1"/>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359" name="TextBox 191"/>
          <p:cNvSpPr txBox="1">
            <a:spLocks noChangeArrowheads="1"/>
          </p:cNvSpPr>
          <p:nvPr/>
        </p:nvSpPr>
        <p:spPr bwMode="auto">
          <a:xfrm>
            <a:off x="53293963" y="-4460875"/>
            <a:ext cx="8159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1400" b="1">
                <a:solidFill>
                  <a:srgbClr val="FFFFFF"/>
                </a:solidFill>
                <a:latin typeface="Helvetica" charset="0"/>
                <a:cs typeface="Helvetica" charset="0"/>
              </a:rPr>
              <a:t>Response patterns from sampling</a:t>
            </a:r>
          </a:p>
        </p:txBody>
      </p:sp>
      <p:pic>
        <p:nvPicPr>
          <p:cNvPr id="14360" name="Picture 81"/>
          <p:cNvPicPr>
            <a:picLocks noChangeAspect="1"/>
          </p:cNvPicPr>
          <p:nvPr/>
        </p:nvPicPr>
        <p:blipFill>
          <a:blip r:embed="rId9">
            <a:extLst>
              <a:ext uri="{28A0092B-C50C-407E-A947-70E740481C1C}">
                <a14:useLocalDpi xmlns:a14="http://schemas.microsoft.com/office/drawing/2010/main" val="0"/>
              </a:ext>
            </a:extLst>
          </a:blip>
          <a:srcRect t="6047" r="-2805" b="34883"/>
          <a:stretch>
            <a:fillRect/>
          </a:stretch>
        </p:blipFill>
        <p:spPr bwMode="auto">
          <a:xfrm>
            <a:off x="39671625" y="24288750"/>
            <a:ext cx="276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1" name="Picture 176"/>
          <p:cNvPicPr>
            <a:picLocks noChangeAspect="1"/>
          </p:cNvPicPr>
          <p:nvPr/>
        </p:nvPicPr>
        <p:blipFill>
          <a:blip r:embed="rId10">
            <a:extLst>
              <a:ext uri="{28A0092B-C50C-407E-A947-70E740481C1C}">
                <a14:useLocalDpi xmlns:a14="http://schemas.microsoft.com/office/drawing/2010/main" val="0"/>
              </a:ext>
            </a:extLst>
          </a:blip>
          <a:srcRect r="46915"/>
          <a:stretch>
            <a:fillRect/>
          </a:stretch>
        </p:blipFill>
        <p:spPr bwMode="auto">
          <a:xfrm>
            <a:off x="8726488" y="32311975"/>
            <a:ext cx="4664075"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177"/>
          <p:cNvPicPr>
            <a:picLocks noChangeAspect="1"/>
          </p:cNvPicPr>
          <p:nvPr/>
        </p:nvPicPr>
        <p:blipFill>
          <a:blip r:embed="rId11">
            <a:extLst>
              <a:ext uri="{28A0092B-C50C-407E-A947-70E740481C1C}">
                <a14:useLocalDpi xmlns:a14="http://schemas.microsoft.com/office/drawing/2010/main" val="0"/>
              </a:ext>
            </a:extLst>
          </a:blip>
          <a:srcRect r="48148"/>
          <a:stretch>
            <a:fillRect/>
          </a:stretch>
        </p:blipFill>
        <p:spPr bwMode="auto">
          <a:xfrm>
            <a:off x="438150" y="24814213"/>
            <a:ext cx="57277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178"/>
          <p:cNvPicPr>
            <a:picLocks noChangeAspect="1"/>
          </p:cNvPicPr>
          <p:nvPr/>
        </p:nvPicPr>
        <p:blipFill>
          <a:blip r:embed="rId12">
            <a:extLst>
              <a:ext uri="{28A0092B-C50C-407E-A947-70E740481C1C}">
                <a14:useLocalDpi xmlns:a14="http://schemas.microsoft.com/office/drawing/2010/main" val="0"/>
              </a:ext>
            </a:extLst>
          </a:blip>
          <a:srcRect l="12654" r="46915"/>
          <a:stretch>
            <a:fillRect/>
          </a:stretch>
        </p:blipFill>
        <p:spPr bwMode="auto">
          <a:xfrm>
            <a:off x="13430250" y="32311975"/>
            <a:ext cx="3552825"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179"/>
          <p:cNvPicPr>
            <a:picLocks noChangeAspect="1"/>
          </p:cNvPicPr>
          <p:nvPr/>
        </p:nvPicPr>
        <p:blipFill>
          <a:blip r:embed="rId13">
            <a:extLst>
              <a:ext uri="{28A0092B-C50C-407E-A947-70E740481C1C}">
                <a14:useLocalDpi xmlns:a14="http://schemas.microsoft.com/office/drawing/2010/main" val="0"/>
              </a:ext>
            </a:extLst>
          </a:blip>
          <a:srcRect l="13309" r="48148" b="5556"/>
          <a:stretch>
            <a:fillRect/>
          </a:stretch>
        </p:blipFill>
        <p:spPr bwMode="auto">
          <a:xfrm>
            <a:off x="11669713" y="24834850"/>
            <a:ext cx="4257675"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180"/>
          <p:cNvPicPr>
            <a:picLocks noChangeAspect="1"/>
          </p:cNvPicPr>
          <p:nvPr/>
        </p:nvPicPr>
        <p:blipFill>
          <a:blip r:embed="rId14">
            <a:extLst>
              <a:ext uri="{28A0092B-C50C-407E-A947-70E740481C1C}">
                <a14:useLocalDpi xmlns:a14="http://schemas.microsoft.com/office/drawing/2010/main" val="0"/>
              </a:ext>
            </a:extLst>
          </a:blip>
          <a:srcRect l="12654" r="48148" b="5556"/>
          <a:stretch>
            <a:fillRect/>
          </a:stretch>
        </p:blipFill>
        <p:spPr bwMode="auto">
          <a:xfrm>
            <a:off x="6777038" y="24822150"/>
            <a:ext cx="4329112"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66" name="Group 184"/>
          <p:cNvGrpSpPr>
            <a:grpSpLocks/>
          </p:cNvGrpSpPr>
          <p:nvPr/>
        </p:nvGrpSpPr>
        <p:grpSpPr bwMode="auto">
          <a:xfrm>
            <a:off x="17965738" y="22645688"/>
            <a:ext cx="18489612" cy="15474950"/>
            <a:chOff x="0" y="146050"/>
            <a:chExt cx="4797573" cy="4015361"/>
          </a:xfrm>
        </p:grpSpPr>
        <p:pic>
          <p:nvPicPr>
            <p:cNvPr id="14591" name="Picture 185"/>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037439" y="146050"/>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2" name="Picture 186"/>
            <p:cNvPicPr>
              <a:picLocks noChangeAspect="1"/>
            </p:cNvPicPr>
            <p:nvPr/>
          </p:nvPicPr>
          <p:blipFill>
            <a:blip r:embed="rId16">
              <a:extLst>
                <a:ext uri="{28A0092B-C50C-407E-A947-70E740481C1C}">
                  <a14:useLocalDpi xmlns:a14="http://schemas.microsoft.com/office/drawing/2010/main" val="0"/>
                </a:ext>
              </a:extLst>
            </a:blip>
            <a:srcRect r="5324" b="15279"/>
            <a:stretch>
              <a:fillRect/>
            </a:stretch>
          </p:blipFill>
          <p:spPr bwMode="auto">
            <a:xfrm>
              <a:off x="0" y="152400"/>
              <a:ext cx="25971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3" name="Picture 187"/>
            <p:cNvPicPr>
              <a:picLocks noChangeAspect="1"/>
            </p:cNvPicPr>
            <p:nvPr/>
          </p:nvPicPr>
          <p:blipFill>
            <a:blip r:embed="rId17">
              <a:extLst>
                <a:ext uri="{28A0092B-C50C-407E-A947-70E740481C1C}">
                  <a14:useLocalDpi xmlns:a14="http://schemas.microsoft.com/office/drawing/2010/main" val="0"/>
                </a:ext>
              </a:extLst>
            </a:blip>
            <a:srcRect t="7405"/>
            <a:stretch>
              <a:fillRect/>
            </a:stretch>
          </p:blipFill>
          <p:spPr bwMode="auto">
            <a:xfrm>
              <a:off x="6350" y="2044700"/>
              <a:ext cx="2743200" cy="211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4"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52549" y="873671"/>
              <a:ext cx="204996" cy="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5"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69947" y="1071589"/>
              <a:ext cx="209995" cy="38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6"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1186071" y="1285466"/>
              <a:ext cx="265220" cy="31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7"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49869" y="809678"/>
              <a:ext cx="345015" cy="4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8"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64669" y="219478"/>
              <a:ext cx="415273" cy="30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9"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706444" y="1674678"/>
              <a:ext cx="233354" cy="3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0"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1871475" y="510920"/>
              <a:ext cx="314994" cy="2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1"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2446450" y="237070"/>
              <a:ext cx="319994" cy="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2"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689425" y="992205"/>
              <a:ext cx="335043" cy="31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3"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5888" y="1499954"/>
              <a:ext cx="445057" cy="4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4" name="Picture 198"/>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695032" y="1394731"/>
              <a:ext cx="304035" cy="2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5"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08626" y="921117"/>
              <a:ext cx="204996" cy="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6"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81697" y="1053441"/>
              <a:ext cx="209995" cy="38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7"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3716480" y="1252284"/>
              <a:ext cx="265220" cy="31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8"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35505" y="902965"/>
              <a:ext cx="345015" cy="4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9"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90167" y="227423"/>
              <a:ext cx="415273" cy="30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0"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2741043" y="1612644"/>
              <a:ext cx="233354" cy="3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1"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029198" y="527903"/>
              <a:ext cx="314994" cy="2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2"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477579" y="228081"/>
              <a:ext cx="319994" cy="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3"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3805711" y="962379"/>
              <a:ext cx="335043" cy="31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4"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708013" y="1497746"/>
              <a:ext cx="445057" cy="4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5" name="Picture 209"/>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3429379" y="1397350"/>
              <a:ext cx="304035" cy="2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6"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35615" y="1951070"/>
              <a:ext cx="204996" cy="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7"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61480" y="2324572"/>
              <a:ext cx="209995" cy="38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8"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1200143" y="2640387"/>
              <a:ext cx="265220" cy="31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9"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28633" y="2455334"/>
              <a:ext cx="345015" cy="4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0"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39268" y="2053167"/>
              <a:ext cx="415273" cy="30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1"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695032" y="3347408"/>
              <a:ext cx="233354" cy="3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2"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1873155" y="2290892"/>
              <a:ext cx="314994" cy="2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3"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2379590" y="2125318"/>
              <a:ext cx="319994" cy="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4"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630244" y="2331987"/>
              <a:ext cx="335043" cy="31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5"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97421" y="2471005"/>
              <a:ext cx="445057" cy="4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6" name="Picture 220"/>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667816" y="2825301"/>
              <a:ext cx="304035" cy="2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7" name="Group 253"/>
          <p:cNvGrpSpPr>
            <a:grpSpLocks/>
          </p:cNvGrpSpPr>
          <p:nvPr/>
        </p:nvGrpSpPr>
        <p:grpSpPr bwMode="auto">
          <a:xfrm>
            <a:off x="44189650" y="6115050"/>
            <a:ext cx="6532563" cy="5499100"/>
            <a:chOff x="45209106" y="6774265"/>
            <a:chExt cx="2589361" cy="2179706"/>
          </a:xfrm>
        </p:grpSpPr>
        <p:pic>
          <p:nvPicPr>
            <p:cNvPr id="14589" name="Picture 222"/>
            <p:cNvPicPr>
              <a:picLocks noChangeAspect="1"/>
            </p:cNvPicPr>
            <p:nvPr/>
          </p:nvPicPr>
          <p:blipFill>
            <a:blip r:embed="rId29">
              <a:extLst>
                <a:ext uri="{28A0092B-C50C-407E-A947-70E740481C1C}">
                  <a14:useLocalDpi xmlns:a14="http://schemas.microsoft.com/office/drawing/2010/main" val="0"/>
                </a:ext>
              </a:extLst>
            </a:blip>
            <a:srcRect r="48663" b="24966"/>
            <a:stretch>
              <a:fillRect/>
            </a:stretch>
          </p:blipFill>
          <p:spPr bwMode="auto">
            <a:xfrm>
              <a:off x="45686072" y="7238719"/>
              <a:ext cx="2112395" cy="17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0"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209106" y="6774265"/>
              <a:ext cx="1231662" cy="9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8" name="Group 252"/>
          <p:cNvGrpSpPr>
            <a:grpSpLocks/>
          </p:cNvGrpSpPr>
          <p:nvPr/>
        </p:nvGrpSpPr>
        <p:grpSpPr bwMode="auto">
          <a:xfrm>
            <a:off x="44321413" y="11134725"/>
            <a:ext cx="6435725" cy="5510213"/>
            <a:chOff x="46494471" y="9469184"/>
            <a:chExt cx="2550761" cy="2184477"/>
          </a:xfrm>
        </p:grpSpPr>
        <p:pic>
          <p:nvPicPr>
            <p:cNvPr id="14587" name="Picture 224"/>
            <p:cNvPicPr>
              <a:picLocks noChangeAspect="1"/>
            </p:cNvPicPr>
            <p:nvPr/>
          </p:nvPicPr>
          <p:blipFill>
            <a:blip r:embed="rId30">
              <a:extLst>
                <a:ext uri="{28A0092B-C50C-407E-A947-70E740481C1C}">
                  <a14:useLocalDpi xmlns:a14="http://schemas.microsoft.com/office/drawing/2010/main" val="0"/>
                </a:ext>
              </a:extLst>
            </a:blip>
            <a:srcRect r="48277" b="25432"/>
            <a:stretch>
              <a:fillRect/>
            </a:stretch>
          </p:blipFill>
          <p:spPr bwMode="auto">
            <a:xfrm>
              <a:off x="46916975" y="9949039"/>
              <a:ext cx="2128257" cy="170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8"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494471" y="9469184"/>
              <a:ext cx="949074" cy="97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9" name="Group 251"/>
          <p:cNvGrpSpPr>
            <a:grpSpLocks/>
          </p:cNvGrpSpPr>
          <p:nvPr/>
        </p:nvGrpSpPr>
        <p:grpSpPr bwMode="auto">
          <a:xfrm>
            <a:off x="38098413" y="11125200"/>
            <a:ext cx="6256337" cy="5565775"/>
            <a:chOff x="46480242" y="12448311"/>
            <a:chExt cx="2479820" cy="2205574"/>
          </a:xfrm>
        </p:grpSpPr>
        <p:pic>
          <p:nvPicPr>
            <p:cNvPr id="14585" name="Picture 226"/>
            <p:cNvPicPr>
              <a:picLocks noChangeAspect="1"/>
            </p:cNvPicPr>
            <p:nvPr/>
          </p:nvPicPr>
          <p:blipFill>
            <a:blip r:embed="rId31">
              <a:extLst>
                <a:ext uri="{28A0092B-C50C-407E-A947-70E740481C1C}">
                  <a14:useLocalDpi xmlns:a14="http://schemas.microsoft.com/office/drawing/2010/main" val="0"/>
                </a:ext>
              </a:extLst>
            </a:blip>
            <a:srcRect r="48741" b="24194"/>
            <a:stretch>
              <a:fillRect/>
            </a:stretch>
          </p:blipFill>
          <p:spPr bwMode="auto">
            <a:xfrm>
              <a:off x="46850855" y="12920991"/>
              <a:ext cx="2109207" cy="173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6"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480242" y="12448311"/>
              <a:ext cx="934244" cy="8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0" name="Group 243"/>
          <p:cNvGrpSpPr>
            <a:grpSpLocks/>
          </p:cNvGrpSpPr>
          <p:nvPr/>
        </p:nvGrpSpPr>
        <p:grpSpPr bwMode="auto">
          <a:xfrm>
            <a:off x="44521438" y="31034038"/>
            <a:ext cx="6108700" cy="6618287"/>
            <a:chOff x="45550865" y="35771828"/>
            <a:chExt cx="2421513" cy="2623221"/>
          </a:xfrm>
        </p:grpSpPr>
        <p:pic>
          <p:nvPicPr>
            <p:cNvPr id="14583" name="Picture 228"/>
            <p:cNvPicPr>
              <a:picLocks noChangeAspect="1"/>
            </p:cNvPicPr>
            <p:nvPr/>
          </p:nvPicPr>
          <p:blipFill>
            <a:blip r:embed="rId32">
              <a:extLst>
                <a:ext uri="{28A0092B-C50C-407E-A947-70E740481C1C}">
                  <a14:useLocalDpi xmlns:a14="http://schemas.microsoft.com/office/drawing/2010/main" val="0"/>
                </a:ext>
              </a:extLst>
            </a:blip>
            <a:srcRect r="48701" b="6934"/>
            <a:stretch>
              <a:fillRect/>
            </a:stretch>
          </p:blipFill>
          <p:spPr bwMode="auto">
            <a:xfrm>
              <a:off x="45861571" y="36267559"/>
              <a:ext cx="2110807" cy="212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4"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45550865" y="35771828"/>
              <a:ext cx="692107" cy="94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1" name="Group 250"/>
          <p:cNvGrpSpPr>
            <a:grpSpLocks/>
          </p:cNvGrpSpPr>
          <p:nvPr/>
        </p:nvGrpSpPr>
        <p:grpSpPr bwMode="auto">
          <a:xfrm>
            <a:off x="38630225" y="16325850"/>
            <a:ext cx="5645150" cy="5437188"/>
            <a:chOff x="46591202" y="15474797"/>
            <a:chExt cx="2237101" cy="2155625"/>
          </a:xfrm>
        </p:grpSpPr>
        <p:pic>
          <p:nvPicPr>
            <p:cNvPr id="14581" name="Picture 230"/>
            <p:cNvPicPr>
              <a:picLocks noChangeAspect="1"/>
            </p:cNvPicPr>
            <p:nvPr/>
          </p:nvPicPr>
          <p:blipFill>
            <a:blip r:embed="rId33">
              <a:extLst>
                <a:ext uri="{28A0092B-C50C-407E-A947-70E740481C1C}">
                  <a14:useLocalDpi xmlns:a14="http://schemas.microsoft.com/office/drawing/2010/main" val="0"/>
                </a:ext>
              </a:extLst>
            </a:blip>
            <a:srcRect r="49295" b="25154"/>
            <a:stretch>
              <a:fillRect/>
            </a:stretch>
          </p:blipFill>
          <p:spPr bwMode="auto">
            <a:xfrm>
              <a:off x="46741910" y="15919450"/>
              <a:ext cx="2086393" cy="171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2"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591202" y="15474797"/>
              <a:ext cx="608000" cy="108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2" name="Group 249"/>
          <p:cNvGrpSpPr>
            <a:grpSpLocks/>
          </p:cNvGrpSpPr>
          <p:nvPr/>
        </p:nvGrpSpPr>
        <p:grpSpPr bwMode="auto">
          <a:xfrm>
            <a:off x="44164250" y="21099463"/>
            <a:ext cx="6600825" cy="5413375"/>
            <a:chOff x="46002018" y="18058142"/>
            <a:chExt cx="2616298" cy="2145636"/>
          </a:xfrm>
        </p:grpSpPr>
        <p:pic>
          <p:nvPicPr>
            <p:cNvPr id="14579" name="Picture 232"/>
            <p:cNvPicPr>
              <a:picLocks noChangeAspect="1"/>
            </p:cNvPicPr>
            <p:nvPr/>
          </p:nvPicPr>
          <p:blipFill>
            <a:blip r:embed="rId34">
              <a:extLst>
                <a:ext uri="{28A0092B-C50C-407E-A947-70E740481C1C}">
                  <a14:useLocalDpi xmlns:a14="http://schemas.microsoft.com/office/drawing/2010/main" val="0"/>
                </a:ext>
              </a:extLst>
            </a:blip>
            <a:srcRect r="48277" b="25432"/>
            <a:stretch>
              <a:fillRect/>
            </a:stretch>
          </p:blipFill>
          <p:spPr bwMode="auto">
            <a:xfrm>
              <a:off x="46490059" y="18499156"/>
              <a:ext cx="2128257" cy="170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0"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002018" y="18058142"/>
              <a:ext cx="1023284" cy="129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3" name="Group 247"/>
          <p:cNvGrpSpPr>
            <a:grpSpLocks/>
          </p:cNvGrpSpPr>
          <p:nvPr/>
        </p:nvGrpSpPr>
        <p:grpSpPr bwMode="auto">
          <a:xfrm>
            <a:off x="45161200" y="16113125"/>
            <a:ext cx="5734050" cy="5651500"/>
            <a:chOff x="45388626" y="22998096"/>
            <a:chExt cx="2272557" cy="2240152"/>
          </a:xfrm>
        </p:grpSpPr>
        <p:pic>
          <p:nvPicPr>
            <p:cNvPr id="14577" name="Picture 236"/>
            <p:cNvPicPr>
              <a:picLocks noChangeAspect="1"/>
            </p:cNvPicPr>
            <p:nvPr/>
          </p:nvPicPr>
          <p:blipFill>
            <a:blip r:embed="rId35">
              <a:extLst>
                <a:ext uri="{28A0092B-C50C-407E-A947-70E740481C1C}">
                  <a14:useLocalDpi xmlns:a14="http://schemas.microsoft.com/office/drawing/2010/main" val="0"/>
                </a:ext>
              </a:extLst>
            </a:blip>
            <a:srcRect r="47577" b="24503"/>
            <a:stretch>
              <a:fillRect/>
            </a:stretch>
          </p:blipFill>
          <p:spPr bwMode="auto">
            <a:xfrm>
              <a:off x="45504100" y="23512359"/>
              <a:ext cx="2157083" cy="172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8"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388626" y="22998096"/>
              <a:ext cx="622826" cy="114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4" name="Group 246"/>
          <p:cNvGrpSpPr>
            <a:grpSpLocks/>
          </p:cNvGrpSpPr>
          <p:nvPr/>
        </p:nvGrpSpPr>
        <p:grpSpPr bwMode="auto">
          <a:xfrm>
            <a:off x="38012688" y="21531263"/>
            <a:ext cx="6478587" cy="5070475"/>
            <a:chOff x="45505169" y="25514982"/>
            <a:chExt cx="2567729" cy="2009656"/>
          </a:xfrm>
        </p:grpSpPr>
        <p:pic>
          <p:nvPicPr>
            <p:cNvPr id="14575" name="Picture 238"/>
            <p:cNvPicPr>
              <a:picLocks noChangeAspect="1"/>
            </p:cNvPicPr>
            <p:nvPr/>
          </p:nvPicPr>
          <p:blipFill>
            <a:blip r:embed="rId36">
              <a:extLst>
                <a:ext uri="{28A0092B-C50C-407E-A947-70E740481C1C}">
                  <a14:useLocalDpi xmlns:a14="http://schemas.microsoft.com/office/drawing/2010/main" val="0"/>
                </a:ext>
              </a:extLst>
            </a:blip>
            <a:srcRect r="48338" b="24182"/>
            <a:stretch>
              <a:fillRect/>
            </a:stretch>
          </p:blipFill>
          <p:spPr bwMode="auto">
            <a:xfrm>
              <a:off x="45947135" y="25791439"/>
              <a:ext cx="2125763" cy="173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6"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45505169" y="25514982"/>
              <a:ext cx="786619" cy="9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5" name="Group 244"/>
          <p:cNvGrpSpPr>
            <a:grpSpLocks/>
          </p:cNvGrpSpPr>
          <p:nvPr/>
        </p:nvGrpSpPr>
        <p:grpSpPr bwMode="auto">
          <a:xfrm>
            <a:off x="37547550" y="26212800"/>
            <a:ext cx="7108825" cy="5218113"/>
            <a:chOff x="45154680" y="33529177"/>
            <a:chExt cx="2817698" cy="2068230"/>
          </a:xfrm>
        </p:grpSpPr>
        <p:pic>
          <p:nvPicPr>
            <p:cNvPr id="14573" name="Picture 240"/>
            <p:cNvPicPr>
              <a:picLocks noChangeAspect="1"/>
            </p:cNvPicPr>
            <p:nvPr/>
          </p:nvPicPr>
          <p:blipFill>
            <a:blip r:embed="rId37">
              <a:extLst>
                <a:ext uri="{28A0092B-C50C-407E-A947-70E740481C1C}">
                  <a14:useLocalDpi xmlns:a14="http://schemas.microsoft.com/office/drawing/2010/main" val="0"/>
                </a:ext>
              </a:extLst>
            </a:blip>
            <a:srcRect r="47577" b="24889"/>
            <a:stretch>
              <a:fillRect/>
            </a:stretch>
          </p:blipFill>
          <p:spPr bwMode="auto">
            <a:xfrm>
              <a:off x="45815295" y="33880354"/>
              <a:ext cx="2157083" cy="171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4"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154680" y="33529177"/>
              <a:ext cx="1320000" cy="118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6" name="Group 245"/>
          <p:cNvGrpSpPr>
            <a:grpSpLocks/>
          </p:cNvGrpSpPr>
          <p:nvPr/>
        </p:nvGrpSpPr>
        <p:grpSpPr bwMode="auto">
          <a:xfrm>
            <a:off x="38233350" y="31364238"/>
            <a:ext cx="6538913" cy="6569075"/>
            <a:chOff x="44788198" y="29915698"/>
            <a:chExt cx="2591427" cy="2603817"/>
          </a:xfrm>
        </p:grpSpPr>
        <p:pic>
          <p:nvPicPr>
            <p:cNvPr id="14571" name="Picture 242"/>
            <p:cNvPicPr>
              <a:picLocks noChangeAspect="1"/>
            </p:cNvPicPr>
            <p:nvPr/>
          </p:nvPicPr>
          <p:blipFill>
            <a:blip r:embed="rId38">
              <a:extLst>
                <a:ext uri="{28A0092B-C50C-407E-A947-70E740481C1C}">
                  <a14:useLocalDpi xmlns:a14="http://schemas.microsoft.com/office/drawing/2010/main" val="0"/>
                </a:ext>
              </a:extLst>
            </a:blip>
            <a:srcRect r="47577" b="1875"/>
            <a:stretch>
              <a:fillRect/>
            </a:stretch>
          </p:blipFill>
          <p:spPr bwMode="auto">
            <a:xfrm>
              <a:off x="45222542" y="30276397"/>
              <a:ext cx="2157083" cy="224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2" name="Picture 24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44788198" y="29915698"/>
              <a:ext cx="901740" cy="72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60" name="Table 259"/>
          <p:cNvGraphicFramePr>
            <a:graphicFrameLocks noGrp="1"/>
          </p:cNvGraphicFramePr>
          <p:nvPr/>
        </p:nvGraphicFramePr>
        <p:xfrm>
          <a:off x="46234350" y="26892250"/>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69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69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69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69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69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694" marB="0" anchor="b">
                    <a:lnL>
                      <a:noFill/>
                    </a:lnL>
                    <a:lnR>
                      <a:noFill/>
                    </a:lnR>
                    <a:lnT>
                      <a:noFill/>
                    </a:lnT>
                    <a:lnB>
                      <a:noFill/>
                    </a:lnB>
                  </a:tcPr>
                </a:tc>
              </a:tr>
            </a:tbl>
          </a:graphicData>
        </a:graphic>
      </p:graphicFrame>
      <p:graphicFrame>
        <p:nvGraphicFramePr>
          <p:cNvPr id="261" name="Table 260"/>
          <p:cNvGraphicFramePr>
            <a:graphicFrameLocks noGrp="1"/>
          </p:cNvGraphicFramePr>
          <p:nvPr/>
        </p:nvGraphicFramePr>
        <p:xfrm>
          <a:off x="46045438" y="32165925"/>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dirty="0">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graphicFrame>
        <p:nvGraphicFramePr>
          <p:cNvPr id="262" name="Table 261"/>
          <p:cNvGraphicFramePr>
            <a:graphicFrameLocks noGrp="1"/>
          </p:cNvGraphicFramePr>
          <p:nvPr/>
        </p:nvGraphicFramePr>
        <p:xfrm>
          <a:off x="40036750" y="32029400"/>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3" name="Table 262"/>
          <p:cNvGraphicFramePr>
            <a:graphicFrameLocks noGrp="1"/>
          </p:cNvGraphicFramePr>
          <p:nvPr/>
        </p:nvGraphicFramePr>
        <p:xfrm>
          <a:off x="39749413" y="26989088"/>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4" name="Table 263"/>
          <p:cNvGraphicFramePr>
            <a:graphicFrameLocks noGrp="1"/>
          </p:cNvGraphicFramePr>
          <p:nvPr/>
        </p:nvGraphicFramePr>
        <p:xfrm>
          <a:off x="39681150" y="22148800"/>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5" name="Table 264"/>
          <p:cNvGraphicFramePr>
            <a:graphicFrameLocks noGrp="1"/>
          </p:cNvGraphicFramePr>
          <p:nvPr/>
        </p:nvGraphicFramePr>
        <p:xfrm>
          <a:off x="46156563" y="22172613"/>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graphicFrame>
        <p:nvGraphicFramePr>
          <p:cNvPr id="266" name="Table 265"/>
          <p:cNvGraphicFramePr>
            <a:graphicFrameLocks noGrp="1"/>
          </p:cNvGraphicFramePr>
          <p:nvPr/>
        </p:nvGraphicFramePr>
        <p:xfrm>
          <a:off x="46127988" y="17283113"/>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69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694" marB="0" anchor="b">
                    <a:lnL>
                      <a:noFill/>
                    </a:lnL>
                    <a:lnR>
                      <a:noFill/>
                    </a:lnR>
                    <a:lnT>
                      <a:noFill/>
                    </a:lnT>
                    <a:lnB>
                      <a:noFill/>
                    </a:lnB>
                  </a:tcPr>
                </a:tc>
                <a:tc>
                  <a:txBody>
                    <a:bodyPr/>
                    <a:lstStyle/>
                    <a:p>
                      <a:pPr algn="ctr" fontAlgn="b"/>
                      <a:r>
                        <a:rPr lang="en-US" sz="1800" b="0" i="0" u="none" strike="noStrike" dirty="0" err="1">
                          <a:solidFill>
                            <a:srgbClr val="000000"/>
                          </a:solidFill>
                          <a:latin typeface="Verdana"/>
                        </a:rPr>
                        <a:t>P(Part</a:t>
                      </a:r>
                      <a:r>
                        <a:rPr lang="en-US" sz="1800" b="0" i="0" u="none" strike="noStrike" dirty="0">
                          <a:solidFill>
                            <a:srgbClr val="000000"/>
                          </a:solidFill>
                          <a:latin typeface="Verdana"/>
                        </a:rPr>
                        <a:t>)</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69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69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69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69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694" marB="0" anchor="b">
                    <a:lnL>
                      <a:noFill/>
                    </a:lnL>
                    <a:lnR>
                      <a:noFill/>
                    </a:lnR>
                    <a:lnT>
                      <a:noFill/>
                    </a:lnT>
                    <a:lnB>
                      <a:noFill/>
                    </a:lnB>
                  </a:tcPr>
                </a:tc>
              </a:tr>
            </a:tbl>
          </a:graphicData>
        </a:graphic>
      </p:graphicFrame>
      <p:graphicFrame>
        <p:nvGraphicFramePr>
          <p:cNvPr id="267" name="Table 266"/>
          <p:cNvGraphicFramePr>
            <a:graphicFrameLocks noGrp="1"/>
          </p:cNvGraphicFramePr>
          <p:nvPr/>
        </p:nvGraphicFramePr>
        <p:xfrm>
          <a:off x="39646225" y="17324388"/>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dirty="0">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dirty="0">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dirty="0">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8" name="Table 267"/>
          <p:cNvGraphicFramePr>
            <a:graphicFrameLocks noGrp="1"/>
          </p:cNvGraphicFramePr>
          <p:nvPr/>
        </p:nvGraphicFramePr>
        <p:xfrm>
          <a:off x="40070088" y="12196763"/>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694" marB="0" anchor="ctr">
                    <a:lnL>
                      <a:noFill/>
                    </a:lnL>
                    <a:lnR>
                      <a:noFill/>
                    </a:lnR>
                    <a:lnT>
                      <a:noFill/>
                    </a:lnT>
                    <a:lnB>
                      <a:noFill/>
                    </a:lnB>
                  </a:tcPr>
                </a:tc>
                <a:tc>
                  <a:txBody>
                    <a:bodyPr/>
                    <a:lstStyle/>
                    <a:p>
                      <a:pPr algn="ctr" fontAlgn="b"/>
                      <a:r>
                        <a:rPr lang="en-US" sz="1800" b="0" i="0" u="none" strike="noStrike" dirty="0">
                          <a:solidFill>
                            <a:srgbClr val="000000"/>
                          </a:solidFill>
                          <a:latin typeface="Verdana"/>
                        </a:rPr>
                        <a:t>P(whole) </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69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69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69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69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694" marB="0" anchor="b">
                    <a:lnL>
                      <a:noFill/>
                    </a:lnL>
                    <a:lnR>
                      <a:noFill/>
                    </a:lnR>
                    <a:lnT>
                      <a:noFill/>
                    </a:lnT>
                    <a:lnB>
                      <a:noFill/>
                    </a:lnB>
                  </a:tcPr>
                </a:tc>
              </a:tr>
            </a:tbl>
          </a:graphicData>
        </a:graphic>
      </p:graphicFrame>
      <p:graphicFrame>
        <p:nvGraphicFramePr>
          <p:cNvPr id="269" name="Table 268"/>
          <p:cNvGraphicFramePr>
            <a:graphicFrameLocks noGrp="1"/>
          </p:cNvGraphicFramePr>
          <p:nvPr/>
        </p:nvGraphicFramePr>
        <p:xfrm>
          <a:off x="46302613" y="12209463"/>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graphicFrame>
        <p:nvGraphicFramePr>
          <p:cNvPr id="270" name="Table 269"/>
          <p:cNvGraphicFramePr>
            <a:graphicFrameLocks noGrp="1"/>
          </p:cNvGraphicFramePr>
          <p:nvPr/>
        </p:nvGraphicFramePr>
        <p:xfrm>
          <a:off x="46353413" y="7081838"/>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dirty="0">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dirty="0">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sp>
        <p:nvSpPr>
          <p:cNvPr id="376" name="Rounded Rectangle 375"/>
          <p:cNvSpPr/>
          <p:nvPr/>
        </p:nvSpPr>
        <p:spPr>
          <a:xfrm>
            <a:off x="17559338" y="4838700"/>
            <a:ext cx="20758150" cy="16079788"/>
          </a:xfrm>
          <a:prstGeom prst="roundRect">
            <a:avLst>
              <a:gd name="adj" fmla="val 4385"/>
            </a:avLst>
          </a:prstGeom>
          <a:solidFill>
            <a:srgbClr val="FFFFFF"/>
          </a:solid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7" name="Straight Connector 126"/>
          <p:cNvCxnSpPr/>
          <p:nvPr/>
        </p:nvCxnSpPr>
        <p:spPr bwMode="auto">
          <a:xfrm>
            <a:off x="18002250" y="6561138"/>
            <a:ext cx="19234150" cy="1587"/>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bwMode="auto">
          <a:xfrm>
            <a:off x="18002250" y="4995863"/>
            <a:ext cx="19405600" cy="1568450"/>
          </a:xfrm>
          <a:prstGeom prst="rect">
            <a:avLst/>
          </a:prstGeom>
        </p:spPr>
        <p:txBody>
          <a:bodyPr wrap="none">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Data Collection and presentation</a:t>
            </a:r>
          </a:p>
        </p:txBody>
      </p:sp>
      <p:sp>
        <p:nvSpPr>
          <p:cNvPr id="129" name="Rectangle 128"/>
          <p:cNvSpPr/>
          <p:nvPr/>
        </p:nvSpPr>
        <p:spPr bwMode="auto">
          <a:xfrm>
            <a:off x="31967488" y="8996363"/>
            <a:ext cx="6037262" cy="8863012"/>
          </a:xfrm>
          <a:prstGeom prst="rect">
            <a:avLst/>
          </a:prstGeom>
        </p:spPr>
        <p:txBody>
          <a:bodyPr>
            <a:spAutoFit/>
          </a:bodyPr>
          <a:lstStyle/>
          <a:p>
            <a:pPr defTabSz="457200">
              <a:defRPr/>
            </a:pPr>
            <a:r>
              <a:rPr lang="en-US" sz="5400" b="1" dirty="0">
                <a:solidFill>
                  <a:srgbClr val="404040"/>
                </a:solidFill>
                <a:effectLst>
                  <a:outerShdw blurRad="38100" dist="38100" dir="2700000" algn="tl">
                    <a:srgbClr val="DDDDDD"/>
                  </a:outerShdw>
                </a:effectLst>
                <a:latin typeface="Helvetica" charset="0"/>
                <a:cs typeface="Helvetica" charset="0"/>
              </a:rPr>
              <a:t>Colors for two adjacent objects to either side of the target object were unique. </a:t>
            </a:r>
          </a:p>
          <a:p>
            <a:pPr defTabSz="457200">
              <a:defRPr/>
            </a:pPr>
            <a:endParaRPr lang="en-US" sz="1400" b="1" dirty="0">
              <a:solidFill>
                <a:srgbClr val="404040"/>
              </a:solidFill>
              <a:effectLst>
                <a:outerShdw blurRad="38100" dist="38100" dir="2700000" algn="tl">
                  <a:srgbClr val="DDDDDD"/>
                </a:outerShdw>
              </a:effectLst>
              <a:latin typeface="Helvetica" charset="0"/>
              <a:cs typeface="Helvetica" charset="0"/>
            </a:endParaRPr>
          </a:p>
          <a:p>
            <a:pPr defTabSz="457200">
              <a:defRPr/>
            </a:pPr>
            <a:r>
              <a:rPr lang="en-US" sz="5400" b="1" dirty="0">
                <a:solidFill>
                  <a:srgbClr val="404040"/>
                </a:solidFill>
                <a:effectLst>
                  <a:outerShdw blurRad="38100" dist="38100" dir="2700000" algn="tl">
                    <a:srgbClr val="DDDDDD"/>
                  </a:outerShdw>
                </a:effectLst>
                <a:latin typeface="Helvetica" charset="0"/>
                <a:cs typeface="Helvetica" charset="0"/>
              </a:rPr>
              <a:t>On each trial, position and part of the color response was coded</a:t>
            </a:r>
          </a:p>
          <a:p>
            <a:pPr defTabSz="457200">
              <a:defRPr/>
            </a:pPr>
            <a:endParaRPr lang="en-US" sz="1600" b="1" dirty="0">
              <a:solidFill>
                <a:srgbClr val="404040"/>
              </a:solidFill>
              <a:effectLst>
                <a:outerShdw blurRad="38100" dist="38100" dir="2700000" algn="tl">
                  <a:srgbClr val="DDDDDD"/>
                </a:outerShdw>
              </a:effectLst>
              <a:latin typeface="Helvetica" charset="0"/>
              <a:cs typeface="Helvetica" charset="0"/>
            </a:endParaRPr>
          </a:p>
        </p:txBody>
      </p:sp>
      <p:pic>
        <p:nvPicPr>
          <p:cNvPr id="14480" name="Picture 283"/>
          <p:cNvPicPr>
            <a:picLocks noChangeAspect="1"/>
          </p:cNvPicPr>
          <p:nvPr/>
        </p:nvPicPr>
        <p:blipFill>
          <a:blip r:embed="rId39">
            <a:extLst>
              <a:ext uri="{28A0092B-C50C-407E-A947-70E740481C1C}">
                <a14:useLocalDpi xmlns:a14="http://schemas.microsoft.com/office/drawing/2010/main" val="0"/>
              </a:ext>
            </a:extLst>
          </a:blip>
          <a:srcRect t="42905"/>
          <a:stretch>
            <a:fillRect/>
          </a:stretch>
        </p:blipFill>
        <p:spPr bwMode="auto">
          <a:xfrm rot="5400000">
            <a:off x="41953657" y="9427368"/>
            <a:ext cx="29591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7" name="Table 286"/>
          <p:cNvGraphicFramePr>
            <a:graphicFrameLocks noGrp="1"/>
          </p:cNvGraphicFramePr>
          <p:nvPr/>
        </p:nvGraphicFramePr>
        <p:xfrm>
          <a:off x="43741975" y="8213725"/>
          <a:ext cx="1319213" cy="2846390"/>
        </p:xfrm>
        <a:graphic>
          <a:graphicData uri="http://schemas.openxmlformats.org/drawingml/2006/table">
            <a:tbl>
              <a:tblPr/>
              <a:tblGrid>
                <a:gridCol w="1319213"/>
              </a:tblGrid>
              <a:tr h="569278">
                <a:tc>
                  <a:txBody>
                    <a:bodyPr/>
                    <a:lstStyle/>
                    <a:p>
                      <a:pPr algn="ctr" fontAlgn="b"/>
                      <a:r>
                        <a:rPr lang="en-US" sz="2400" b="0" i="0" u="none" strike="noStrike" dirty="0">
                          <a:latin typeface="Verdana"/>
                        </a:rPr>
                        <a:t>0.002</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0.007</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0.018</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0.050</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0.135</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bl>
          </a:graphicData>
        </a:graphic>
      </p:graphicFrame>
      <p:sp>
        <p:nvSpPr>
          <p:cNvPr id="289" name="Rectangle 288"/>
          <p:cNvSpPr/>
          <p:nvPr/>
        </p:nvSpPr>
        <p:spPr>
          <a:xfrm>
            <a:off x="38709600" y="6376988"/>
            <a:ext cx="4854575" cy="4402137"/>
          </a:xfrm>
          <a:prstGeom prst="rect">
            <a:avLst/>
          </a:prstGeom>
        </p:spPr>
        <p:txBody>
          <a:bodyPr>
            <a:spAutoFit/>
          </a:bodyPr>
          <a:lstStyle/>
          <a:p>
            <a:pPr defTabSz="457200">
              <a:defRPr/>
            </a:pPr>
            <a:endParaRPr lang="en-US" sz="4000" b="1">
              <a:solidFill>
                <a:srgbClr val="404040"/>
              </a:solidFill>
              <a:effectLst>
                <a:outerShdw blurRad="38100" dist="38100" dir="2700000" algn="tl">
                  <a:srgbClr val="DDDDDD"/>
                </a:outerShdw>
              </a:effectLst>
              <a:latin typeface="Helvetica" charset="0"/>
              <a:cs typeface="Helvetica" charset="0"/>
            </a:endParaRPr>
          </a:p>
          <a:p>
            <a:pPr defTabSz="457200">
              <a:defRPr/>
            </a:pPr>
            <a:r>
              <a:rPr lang="en-US" sz="4000" b="1">
                <a:solidFill>
                  <a:srgbClr val="404040"/>
                </a:solidFill>
                <a:effectLst>
                  <a:outerShdw blurRad="38100" dist="38100" dir="2700000" algn="tl">
                    <a:srgbClr val="DDDDDD"/>
                  </a:outerShdw>
                </a:effectLst>
                <a:latin typeface="Helvetica" charset="0"/>
                <a:cs typeface="Helvetica" charset="0"/>
              </a:rPr>
              <a:t>Marker size represents log response proportion of the color in that position</a:t>
            </a:r>
          </a:p>
        </p:txBody>
      </p:sp>
      <p:sp>
        <p:nvSpPr>
          <p:cNvPr id="292" name="Rectangle 291"/>
          <p:cNvSpPr/>
          <p:nvPr/>
        </p:nvSpPr>
        <p:spPr bwMode="auto">
          <a:xfrm>
            <a:off x="38658800" y="4687888"/>
            <a:ext cx="9351963" cy="1570037"/>
          </a:xfrm>
          <a:prstGeom prst="rect">
            <a:avLst/>
          </a:prstGeom>
        </p:spPr>
        <p:txBody>
          <a:bodyPr wrap="none">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Detailed results</a:t>
            </a:r>
          </a:p>
        </p:txBody>
      </p:sp>
      <p:cxnSp>
        <p:nvCxnSpPr>
          <p:cNvPr id="293" name="Straight Connector 292"/>
          <p:cNvCxnSpPr/>
          <p:nvPr/>
        </p:nvCxnSpPr>
        <p:spPr bwMode="auto">
          <a:xfrm>
            <a:off x="38817550" y="6203950"/>
            <a:ext cx="9193213" cy="53975"/>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grpSp>
        <p:nvGrpSpPr>
          <p:cNvPr id="14490" name="Group 304"/>
          <p:cNvGrpSpPr>
            <a:grpSpLocks/>
          </p:cNvGrpSpPr>
          <p:nvPr/>
        </p:nvGrpSpPr>
        <p:grpSpPr bwMode="auto">
          <a:xfrm>
            <a:off x="17981613" y="7358063"/>
            <a:ext cx="14409737" cy="12457112"/>
            <a:chOff x="17943747" y="7165579"/>
            <a:chExt cx="14409674" cy="12456593"/>
          </a:xfrm>
        </p:grpSpPr>
        <p:sp>
          <p:nvSpPr>
            <p:cNvPr id="273" name="Rectangle 272"/>
            <p:cNvSpPr/>
            <p:nvPr/>
          </p:nvSpPr>
          <p:spPr bwMode="auto">
            <a:xfrm rot="10800000">
              <a:off x="21086983" y="7708481"/>
              <a:ext cx="2584439" cy="725616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0" name="Rectangle 149"/>
            <p:cNvSpPr/>
            <p:nvPr/>
          </p:nvSpPr>
          <p:spPr bwMode="auto">
            <a:xfrm rot="5400000">
              <a:off x="26444821" y="12892904"/>
              <a:ext cx="2582754" cy="725643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44" name="TextBox 11"/>
            <p:cNvSpPr txBox="1">
              <a:spLocks noChangeArrowheads="1"/>
            </p:cNvSpPr>
            <p:nvPr/>
          </p:nvSpPr>
          <p:spPr bwMode="auto">
            <a:xfrm rot="-5400000">
              <a:off x="17624772" y="12522394"/>
              <a:ext cx="37221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B color for part A</a:t>
              </a:r>
            </a:p>
          </p:txBody>
        </p:sp>
        <p:sp>
          <p:nvSpPr>
            <p:cNvPr id="134" name="TextBox 9"/>
            <p:cNvSpPr txBox="1">
              <a:spLocks noChangeArrowheads="1"/>
            </p:cNvSpPr>
            <p:nvPr/>
          </p:nvSpPr>
          <p:spPr bwMode="auto">
            <a:xfrm flipV="1">
              <a:off x="28897449" y="16102832"/>
              <a:ext cx="865183" cy="1539811"/>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4546" name="TextBox 12"/>
            <p:cNvSpPr txBox="1">
              <a:spLocks noChangeArrowheads="1"/>
            </p:cNvSpPr>
            <p:nvPr/>
          </p:nvSpPr>
          <p:spPr bwMode="auto">
            <a:xfrm>
              <a:off x="27497718" y="18435053"/>
              <a:ext cx="48557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1100">
                  <a:solidFill>
                    <a:srgbClr val="FFFFFF"/>
                  </a:solidFill>
                  <a:latin typeface="Helvetica" charset="0"/>
                  <a:cs typeface="Helvetica" charset="0"/>
                </a:rPr>
                <a:t>Reports of part B color for part B</a:t>
              </a:r>
            </a:p>
          </p:txBody>
        </p:sp>
        <p:grpSp>
          <p:nvGrpSpPr>
            <p:cNvPr id="14547" name="Group 25"/>
            <p:cNvGrpSpPr>
              <a:grpSpLocks/>
            </p:cNvGrpSpPr>
            <p:nvPr/>
          </p:nvGrpSpPr>
          <p:grpSpPr bwMode="auto">
            <a:xfrm rot="-5400000">
              <a:off x="27570229" y="14890278"/>
              <a:ext cx="546853" cy="6701538"/>
              <a:chOff x="423552" y="3679144"/>
              <a:chExt cx="104755" cy="1640470"/>
            </a:xfrm>
          </p:grpSpPr>
          <p:sp>
            <p:nvSpPr>
              <p:cNvPr id="145" name="Left Brace 144"/>
              <p:cNvSpPr/>
              <p:nvPr/>
            </p:nvSpPr>
            <p:spPr>
              <a:xfrm>
                <a:off x="424224" y="3678188"/>
                <a:ext cx="102174" cy="730184"/>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46" name="Left Brace 145"/>
              <p:cNvSpPr/>
              <p:nvPr/>
            </p:nvSpPr>
            <p:spPr>
              <a:xfrm>
                <a:off x="426048" y="4559538"/>
                <a:ext cx="102174" cy="760107"/>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143" name="Left Brace 142"/>
            <p:cNvSpPr/>
            <p:nvPr/>
          </p:nvSpPr>
          <p:spPr bwMode="auto">
            <a:xfrm>
              <a:off x="20148774" y="8011681"/>
              <a:ext cx="725485" cy="2960565"/>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sp>
          <p:nvSpPr>
            <p:cNvPr id="144" name="Left Brace 143"/>
            <p:cNvSpPr/>
            <p:nvPr/>
          </p:nvSpPr>
          <p:spPr bwMode="auto">
            <a:xfrm>
              <a:off x="20148774" y="11616744"/>
              <a:ext cx="725485" cy="2960564"/>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pic>
          <p:nvPicPr>
            <p:cNvPr id="14550" name="Picture 118"/>
            <p:cNvPicPr>
              <a:picLocks noChangeAspect="1"/>
            </p:cNvPicPr>
            <p:nvPr/>
          </p:nvPicPr>
          <p:blipFill>
            <a:blip r:embed="rId4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20019761" y="8795878"/>
              <a:ext cx="3353256" cy="149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51" name="Picture 119"/>
            <p:cNvPicPr>
              <a:picLocks noChangeAspect="1"/>
            </p:cNvPicPr>
            <p:nvPr/>
          </p:nvPicPr>
          <p:blipFill>
            <a:blip r:embed="rId4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20086638" y="12317131"/>
              <a:ext cx="3385918" cy="160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52" name="Picture 121"/>
            <p:cNvPicPr>
              <a:picLocks noChangeAspect="1"/>
            </p:cNvPicPr>
            <p:nvPr/>
          </p:nvPicPr>
          <p:blipFill>
            <a:blip r:embed="rId4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flipV="1">
              <a:off x="27887876" y="16533370"/>
              <a:ext cx="3228060" cy="12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53" name="Picture 122"/>
            <p:cNvPicPr>
              <a:picLocks noChangeAspect="1"/>
            </p:cNvPicPr>
            <p:nvPr/>
          </p:nvPicPr>
          <p:blipFill>
            <a:blip r:embed="rId4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flipV="1">
              <a:off x="24454789" y="16647687"/>
              <a:ext cx="3108305" cy="116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9"/>
            <p:cNvSpPr txBox="1">
              <a:spLocks noChangeArrowheads="1"/>
            </p:cNvSpPr>
            <p:nvPr/>
          </p:nvSpPr>
          <p:spPr bwMode="auto">
            <a:xfrm flipV="1">
              <a:off x="25346227" y="16106006"/>
              <a:ext cx="865184" cy="1539811"/>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52" name="TextBox 9"/>
            <p:cNvSpPr txBox="1">
              <a:spLocks noChangeArrowheads="1"/>
            </p:cNvSpPr>
            <p:nvPr/>
          </p:nvSpPr>
          <p:spPr bwMode="auto">
            <a:xfrm rot="5400000" flipV="1">
              <a:off x="21791052" y="12135012"/>
              <a:ext cx="866739" cy="1538280"/>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53" name="TextBox 9"/>
            <p:cNvSpPr txBox="1">
              <a:spLocks noChangeArrowheads="1"/>
            </p:cNvSpPr>
            <p:nvPr/>
          </p:nvSpPr>
          <p:spPr bwMode="auto">
            <a:xfrm rot="5400000" flipV="1">
              <a:off x="21777558" y="8578366"/>
              <a:ext cx="866739" cy="1539868"/>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4557" name="TextBox 11"/>
            <p:cNvSpPr txBox="1">
              <a:spLocks noChangeArrowheads="1"/>
            </p:cNvSpPr>
            <p:nvPr/>
          </p:nvSpPr>
          <p:spPr bwMode="auto">
            <a:xfrm rot="-5400000">
              <a:off x="17697172" y="8863802"/>
              <a:ext cx="35788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A color for part A</a:t>
              </a:r>
            </a:p>
          </p:txBody>
        </p:sp>
        <p:sp>
          <p:nvSpPr>
            <p:cNvPr id="14558" name="TextBox 11"/>
            <p:cNvSpPr txBox="1">
              <a:spLocks noChangeArrowheads="1"/>
            </p:cNvSpPr>
            <p:nvPr/>
          </p:nvSpPr>
          <p:spPr bwMode="auto">
            <a:xfrm>
              <a:off x="27293276" y="18421840"/>
              <a:ext cx="4619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B color for part B</a:t>
              </a:r>
            </a:p>
          </p:txBody>
        </p:sp>
        <p:sp>
          <p:nvSpPr>
            <p:cNvPr id="14559" name="TextBox 11"/>
            <p:cNvSpPr txBox="1">
              <a:spLocks noChangeArrowheads="1"/>
            </p:cNvSpPr>
            <p:nvPr/>
          </p:nvSpPr>
          <p:spPr bwMode="auto">
            <a:xfrm>
              <a:off x="23623988" y="18421843"/>
              <a:ext cx="4619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A color for part B</a:t>
              </a:r>
            </a:p>
          </p:txBody>
        </p:sp>
        <p:pic>
          <p:nvPicPr>
            <p:cNvPr id="14560" name="Picture 271"/>
            <p:cNvPicPr>
              <a:picLocks noChangeAspect="1"/>
            </p:cNvPicPr>
            <p:nvPr/>
          </p:nvPicPr>
          <p:blipFill>
            <a:blip r:embed="rId44">
              <a:extLst>
                <a:ext uri="{28A0092B-C50C-407E-A947-70E740481C1C}">
                  <a14:useLocalDpi xmlns:a14="http://schemas.microsoft.com/office/drawing/2010/main" val="0"/>
                </a:ext>
              </a:extLst>
            </a:blip>
            <a:srcRect l="6702" t="5727" r="47906" b="13976"/>
            <a:stretch>
              <a:fillRect/>
            </a:stretch>
          </p:blipFill>
          <p:spPr bwMode="auto">
            <a:xfrm>
              <a:off x="22379328" y="7165579"/>
              <a:ext cx="9550045" cy="938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61" name="Group 160"/>
            <p:cNvGrpSpPr>
              <a:grpSpLocks/>
            </p:cNvGrpSpPr>
            <p:nvPr/>
          </p:nvGrpSpPr>
          <p:grpSpPr bwMode="auto">
            <a:xfrm>
              <a:off x="17943747" y="15069815"/>
              <a:ext cx="5738541" cy="3936290"/>
              <a:chOff x="5192492" y="29544849"/>
              <a:chExt cx="11663409" cy="8000350"/>
            </a:xfrm>
          </p:grpSpPr>
          <p:sp>
            <p:nvSpPr>
              <p:cNvPr id="157" name="Rectangle 156"/>
              <p:cNvSpPr/>
              <p:nvPr/>
            </p:nvSpPr>
            <p:spPr>
              <a:xfrm rot="5400000">
                <a:off x="8728872" y="29417958"/>
                <a:ext cx="4813781" cy="1144127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566" name="Picture 120"/>
              <p:cNvPicPr>
                <a:picLocks noChangeAspect="1"/>
              </p:cNvPicPr>
              <p:nvPr/>
            </p:nvPicPr>
            <p:blipFill>
              <a:blip r:embed="rId4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192492" y="32179319"/>
                <a:ext cx="10985371" cy="491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67" name="TextBox 132"/>
              <p:cNvSpPr txBox="1">
                <a:spLocks noChangeArrowheads="1"/>
              </p:cNvSpPr>
              <p:nvPr/>
            </p:nvSpPr>
            <p:spPr bwMode="auto">
              <a:xfrm>
                <a:off x="5300087" y="29544849"/>
                <a:ext cx="11437319" cy="294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b="1">
                    <a:latin typeface="Helvetica" charset="0"/>
                    <a:cs typeface="Helvetica" charset="0"/>
                  </a:rPr>
                  <a:t>True target and adjacent distractors</a:t>
                </a:r>
              </a:p>
            </p:txBody>
          </p:sp>
          <p:cxnSp>
            <p:nvCxnSpPr>
              <p:cNvPr id="158" name="Straight Arrow Connector 157"/>
              <p:cNvCxnSpPr/>
              <p:nvPr/>
            </p:nvCxnSpPr>
            <p:spPr>
              <a:xfrm rot="5400000" flipH="1" flipV="1">
                <a:off x="10093621" y="36503365"/>
                <a:ext cx="1364766" cy="3226"/>
              </a:xfrm>
              <a:prstGeom prst="straightConnector1">
                <a:avLst/>
              </a:prstGeom>
              <a:ln w="177800" cap="flat" cmpd="sng" algn="ctr">
                <a:solidFill>
                  <a:srgbClr val="FFFFFF"/>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pic>
          <p:nvPicPr>
            <p:cNvPr id="14562" name="Picture 298"/>
            <p:cNvPicPr>
              <a:picLocks noChangeAspect="1"/>
            </p:cNvPicPr>
            <p:nvPr/>
          </p:nvPicPr>
          <p:blipFill>
            <a:blip r:embed="rId46">
              <a:extLst>
                <a:ext uri="{28A0092B-C50C-407E-A947-70E740481C1C}">
                  <a14:useLocalDpi xmlns:a14="http://schemas.microsoft.com/office/drawing/2010/main" val="0"/>
                </a:ext>
              </a:extLst>
            </a:blip>
            <a:srcRect l="15318" t="75133" r="47906" b="13976"/>
            <a:stretch>
              <a:fillRect/>
            </a:stretch>
          </p:blipFill>
          <p:spPr bwMode="auto">
            <a:xfrm>
              <a:off x="23963727" y="15303500"/>
              <a:ext cx="7737046" cy="127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6" name="Straight Connector 295"/>
            <p:cNvCxnSpPr/>
            <p:nvPr/>
          </p:nvCxnSpPr>
          <p:spPr>
            <a:xfrm rot="5400000" flipH="1" flipV="1">
              <a:off x="21778558" y="13603417"/>
              <a:ext cx="1188353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18902593" y="11248459"/>
              <a:ext cx="12423721"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65" name="Straight Connector 164"/>
          <p:cNvCxnSpPr/>
          <p:nvPr/>
        </p:nvCxnSpPr>
        <p:spPr bwMode="auto">
          <a:xfrm>
            <a:off x="479425" y="23758525"/>
            <a:ext cx="13239750" cy="1588"/>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166" name="Rectangle 165"/>
          <p:cNvSpPr/>
          <p:nvPr/>
        </p:nvSpPr>
        <p:spPr bwMode="auto">
          <a:xfrm>
            <a:off x="369888" y="21197888"/>
            <a:ext cx="14692312" cy="2554287"/>
          </a:xfrm>
          <a:prstGeom prst="rect">
            <a:avLst/>
          </a:prstGeom>
        </p:spPr>
        <p:txBody>
          <a:bodyPr>
            <a:spAutoFit/>
          </a:bodyPr>
          <a:lstStyle/>
          <a:p>
            <a:pPr defTabSz="457200">
              <a:defRPr/>
            </a:pPr>
            <a:r>
              <a:rPr lang="en-US" sz="8000" b="1">
                <a:solidFill>
                  <a:srgbClr val="404040"/>
                </a:solidFill>
                <a:effectLst>
                  <a:outerShdw blurRad="38100" dist="38100" dir="2700000" algn="tl">
                    <a:srgbClr val="DDDDDD"/>
                  </a:outerShdw>
                </a:effectLst>
                <a:latin typeface="Helvetica" charset="0"/>
                <a:cs typeface="Helvetica" charset="0"/>
              </a:rPr>
              <a:t>Predicted responses from sampling at different levels</a:t>
            </a:r>
          </a:p>
        </p:txBody>
      </p:sp>
      <p:sp>
        <p:nvSpPr>
          <p:cNvPr id="168" name="Rounded Rectangle 167"/>
          <p:cNvSpPr/>
          <p:nvPr/>
        </p:nvSpPr>
        <p:spPr bwMode="auto">
          <a:xfrm flipH="1">
            <a:off x="-3175" y="20937538"/>
            <a:ext cx="17562513" cy="17467262"/>
          </a:xfrm>
          <a:prstGeom prst="roundRect">
            <a:avLst>
              <a:gd name="adj" fmla="val 4385"/>
            </a:avLst>
          </a:prstGeom>
          <a:no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494" name="TextBox 174"/>
          <p:cNvSpPr txBox="1">
            <a:spLocks noChangeArrowheads="1"/>
          </p:cNvSpPr>
          <p:nvPr/>
        </p:nvSpPr>
        <p:spPr bwMode="auto">
          <a:xfrm>
            <a:off x="12922250" y="31559500"/>
            <a:ext cx="44354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latin typeface="Helvetica" charset="0"/>
                <a:cs typeface="Helvetica" charset="0"/>
              </a:rPr>
              <a:t>Sample one color</a:t>
            </a:r>
          </a:p>
          <a:p>
            <a:pPr algn="ctr" eaLnBrk="1" hangingPunct="1"/>
            <a:r>
              <a:rPr lang="en-US" sz="2800">
                <a:latin typeface="Helvetica" charset="0"/>
                <a:cs typeface="Helvetica" charset="0"/>
              </a:rPr>
              <a:t>(respond twice)</a:t>
            </a:r>
            <a:endParaRPr lang="en-US" sz="2800"/>
          </a:p>
        </p:txBody>
      </p:sp>
      <p:sp>
        <p:nvSpPr>
          <p:cNvPr id="14495" name="TextBox 137"/>
          <p:cNvSpPr txBox="1">
            <a:spLocks noChangeArrowheads="1"/>
          </p:cNvSpPr>
          <p:nvPr/>
        </p:nvSpPr>
        <p:spPr bwMode="auto">
          <a:xfrm>
            <a:off x="1731963" y="24031575"/>
            <a:ext cx="430688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a:latin typeface="Helvetica" charset="0"/>
                <a:cs typeface="Helvetica" charset="0"/>
              </a:rPr>
              <a:t>Sample whole objects</a:t>
            </a:r>
          </a:p>
        </p:txBody>
      </p:sp>
      <p:sp>
        <p:nvSpPr>
          <p:cNvPr id="14496" name="TextBox 138"/>
          <p:cNvSpPr txBox="1">
            <a:spLocks noChangeArrowheads="1"/>
          </p:cNvSpPr>
          <p:nvPr/>
        </p:nvSpPr>
        <p:spPr bwMode="auto">
          <a:xfrm>
            <a:off x="6435725" y="24060150"/>
            <a:ext cx="50022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a:solidFill>
                  <a:srgbClr val="000000"/>
                </a:solidFill>
                <a:latin typeface="Helvetica" charset="0"/>
                <a:cs typeface="Helvetica" charset="0"/>
              </a:rPr>
              <a:t>Sample both parts</a:t>
            </a:r>
            <a:endParaRPr lang="en-US" sz="2400">
              <a:solidFill>
                <a:srgbClr val="000000"/>
              </a:solidFill>
              <a:latin typeface="Helvetica" charset="0"/>
              <a:cs typeface="Helvetica" charset="0"/>
            </a:endParaRPr>
          </a:p>
          <a:p>
            <a:pPr algn="ctr" eaLnBrk="1" hangingPunct="1"/>
            <a:r>
              <a:rPr lang="en-US" sz="2800">
                <a:solidFill>
                  <a:srgbClr val="000000"/>
                </a:solidFill>
                <a:latin typeface="Helvetica" charset="0"/>
                <a:cs typeface="Helvetica" charset="0"/>
              </a:rPr>
              <a:t> (or one part and correct color)</a:t>
            </a:r>
          </a:p>
        </p:txBody>
      </p:sp>
      <p:sp>
        <p:nvSpPr>
          <p:cNvPr id="14497" name="TextBox 139"/>
          <p:cNvSpPr txBox="1">
            <a:spLocks noChangeArrowheads="1"/>
          </p:cNvSpPr>
          <p:nvPr/>
        </p:nvSpPr>
        <p:spPr bwMode="auto">
          <a:xfrm>
            <a:off x="12120563" y="23983950"/>
            <a:ext cx="32258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a:latin typeface="Helvetica" charset="0"/>
                <a:cs typeface="Helvetica" charset="0"/>
              </a:rPr>
              <a:t>Sample two colors</a:t>
            </a:r>
          </a:p>
        </p:txBody>
      </p:sp>
      <p:sp>
        <p:nvSpPr>
          <p:cNvPr id="14498" name="TextBox 140"/>
          <p:cNvSpPr txBox="1">
            <a:spLocks noChangeArrowheads="1"/>
          </p:cNvSpPr>
          <p:nvPr/>
        </p:nvSpPr>
        <p:spPr bwMode="auto">
          <a:xfrm>
            <a:off x="9313863" y="31559500"/>
            <a:ext cx="41100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latin typeface="Helvetica" charset="0"/>
                <a:cs typeface="Helvetica" charset="0"/>
              </a:rPr>
              <a:t>Sample one part</a:t>
            </a:r>
          </a:p>
          <a:p>
            <a:pPr algn="ctr" eaLnBrk="1" hangingPunct="1"/>
            <a:r>
              <a:rPr lang="en-US" sz="3200">
                <a:latin typeface="Helvetica" charset="0"/>
                <a:cs typeface="Helvetica" charset="0"/>
              </a:rPr>
              <a:t>(guess other)</a:t>
            </a:r>
          </a:p>
        </p:txBody>
      </p:sp>
      <p:sp>
        <p:nvSpPr>
          <p:cNvPr id="14499" name="TextBox 137"/>
          <p:cNvSpPr txBox="1">
            <a:spLocks noChangeArrowheads="1"/>
          </p:cNvSpPr>
          <p:nvPr/>
        </p:nvSpPr>
        <p:spPr bwMode="auto">
          <a:xfrm>
            <a:off x="307975" y="30797500"/>
            <a:ext cx="8548688" cy="735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r>
              <a:rPr lang="en-US" sz="4000">
                <a:latin typeface="Helvetica" charset="0"/>
                <a:cs typeface="Helvetica" charset="0"/>
              </a:rPr>
              <a:t>These response patterns are build into a probabilistic response model</a:t>
            </a:r>
          </a:p>
          <a:p>
            <a:pPr eaLnBrk="1" hangingPunct="1"/>
            <a:endParaRPr lang="en-US" sz="1600">
              <a:latin typeface="Helvetica" charset="0"/>
              <a:cs typeface="Helvetica" charset="0"/>
            </a:endParaRPr>
          </a:p>
          <a:p>
            <a:pPr eaLnBrk="1" hangingPunct="1"/>
            <a:r>
              <a:rPr lang="en-US" sz="4000">
                <a:latin typeface="Helvetica" charset="0"/>
                <a:cs typeface="Helvetica" charset="0"/>
              </a:rPr>
              <a:t>The model responses are based on responses given a whole object sample, two independent part samples, and/or two independent color samples </a:t>
            </a:r>
          </a:p>
          <a:p>
            <a:pPr eaLnBrk="1" hangingPunct="1"/>
            <a:endParaRPr lang="en-US" sz="1600">
              <a:latin typeface="Helvetica" charset="0"/>
              <a:cs typeface="Helvetica" charset="0"/>
            </a:endParaRPr>
          </a:p>
          <a:p>
            <a:pPr eaLnBrk="1" hangingPunct="1"/>
            <a:r>
              <a:rPr lang="en-US" sz="4000">
                <a:latin typeface="Helvetica" charset="0"/>
                <a:cs typeface="Helvetica" charset="0"/>
              </a:rPr>
              <a:t>Model assumes whole object, part, and color samples are generated from discrete Laplace distributions centered on the correct target</a:t>
            </a:r>
          </a:p>
        </p:txBody>
      </p:sp>
      <p:cxnSp>
        <p:nvCxnSpPr>
          <p:cNvPr id="307" name="Straight Connector 306"/>
          <p:cNvCxnSpPr/>
          <p:nvPr/>
        </p:nvCxnSpPr>
        <p:spPr bwMode="auto">
          <a:xfrm>
            <a:off x="18338800" y="22604413"/>
            <a:ext cx="7043738" cy="1587"/>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308" name="Rectangle 307"/>
          <p:cNvSpPr/>
          <p:nvPr/>
        </p:nvSpPr>
        <p:spPr bwMode="auto">
          <a:xfrm>
            <a:off x="18091150" y="21037550"/>
            <a:ext cx="14692313" cy="1568450"/>
          </a:xfrm>
          <a:prstGeom prst="rect">
            <a:avLst/>
          </a:prstGeom>
        </p:spPr>
        <p:txBody>
          <a:bodyPr>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Model results</a:t>
            </a:r>
          </a:p>
        </p:txBody>
      </p:sp>
      <p:sp>
        <p:nvSpPr>
          <p:cNvPr id="309" name="Rounded Rectangle 308"/>
          <p:cNvSpPr/>
          <p:nvPr/>
        </p:nvSpPr>
        <p:spPr bwMode="auto">
          <a:xfrm>
            <a:off x="17557750" y="20935950"/>
            <a:ext cx="20759738" cy="17467263"/>
          </a:xfrm>
          <a:prstGeom prst="roundRect">
            <a:avLst>
              <a:gd name="adj" fmla="val 4385"/>
            </a:avLst>
          </a:prstGeom>
          <a:no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03" name="TextBox 137"/>
          <p:cNvSpPr txBox="1">
            <a:spLocks noChangeArrowheads="1"/>
          </p:cNvSpPr>
          <p:nvPr/>
        </p:nvSpPr>
        <p:spPr bwMode="auto">
          <a:xfrm>
            <a:off x="28508325" y="31916688"/>
            <a:ext cx="85486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r>
              <a:rPr lang="en-US" sz="4800">
                <a:latin typeface="Helvetica" charset="0"/>
                <a:cs typeface="Helvetica" charset="0"/>
              </a:rPr>
              <a:t>Model fit to participant data to obtain estimates of the probability of a whole object sample, a part sample, or a color sample for each object type </a:t>
            </a:r>
          </a:p>
        </p:txBody>
      </p:sp>
      <p:cxnSp>
        <p:nvCxnSpPr>
          <p:cNvPr id="312" name="Straight Connector 311"/>
          <p:cNvCxnSpPr/>
          <p:nvPr/>
        </p:nvCxnSpPr>
        <p:spPr>
          <a:xfrm rot="5400000" flipH="1" flipV="1">
            <a:off x="46927294" y="9641681"/>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6920150" y="964723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rot="5400000" flipH="1" flipV="1">
            <a:off x="40570944" y="14664531"/>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0563800" y="1467008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rot="5400000" flipH="1" flipV="1">
            <a:off x="46925707" y="14691519"/>
            <a:ext cx="35877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6918563" y="14697075"/>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rot="5400000" flipH="1" flipV="1">
            <a:off x="46986032" y="19760406"/>
            <a:ext cx="35877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6978888" y="19765963"/>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rot="5400000" flipH="1" flipV="1">
            <a:off x="40539194" y="19803269"/>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0532050" y="19808825"/>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rot="5400000" flipH="1" flipV="1">
            <a:off x="46928882" y="29471144"/>
            <a:ext cx="35877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6921738" y="29476700"/>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rot="5400000" flipH="1" flipV="1">
            <a:off x="40765413" y="29465588"/>
            <a:ext cx="3589337"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0760650" y="29470350"/>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rot="5400000" flipH="1" flipV="1">
            <a:off x="46930469" y="24557831"/>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46923325" y="2456338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rot="5400000" flipH="1" flipV="1">
            <a:off x="40671750" y="24571325"/>
            <a:ext cx="3589338"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40665400" y="2457608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rot="5400000" flipH="1" flipV="1">
            <a:off x="46875700" y="34636075"/>
            <a:ext cx="3589338"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46869350" y="3464083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rot="5400000" flipH="1" flipV="1">
            <a:off x="40751125" y="34629725"/>
            <a:ext cx="3589338"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40746363" y="34636075"/>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44711938" y="26792238"/>
            <a:ext cx="242887" cy="4757737"/>
          </a:xfrm>
          <a:prstGeom prst="rect">
            <a:avLst/>
          </a:prstGeom>
          <a:solidFill>
            <a:srgbClr val="FFFFFF"/>
          </a:solidFill>
          <a:ln w="76200" cap="flat" cmpd="sng" algn="ctr">
            <a:no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527" name="Group 248"/>
          <p:cNvGrpSpPr>
            <a:grpSpLocks/>
          </p:cNvGrpSpPr>
          <p:nvPr/>
        </p:nvGrpSpPr>
        <p:grpSpPr bwMode="auto">
          <a:xfrm>
            <a:off x="44303950" y="26204863"/>
            <a:ext cx="6421438" cy="5307012"/>
            <a:chOff x="46548443" y="20423075"/>
            <a:chExt cx="2544702" cy="2103458"/>
          </a:xfrm>
        </p:grpSpPr>
        <p:pic>
          <p:nvPicPr>
            <p:cNvPr id="14540" name="Picture 234"/>
            <p:cNvPicPr>
              <a:picLocks noChangeAspect="1"/>
            </p:cNvPicPr>
            <p:nvPr/>
          </p:nvPicPr>
          <p:blipFill>
            <a:blip r:embed="rId47">
              <a:extLst>
                <a:ext uri="{28A0092B-C50C-407E-A947-70E740481C1C}">
                  <a14:useLocalDpi xmlns:a14="http://schemas.microsoft.com/office/drawing/2010/main" val="0"/>
                </a:ext>
              </a:extLst>
            </a:blip>
            <a:srcRect r="48663" b="23895"/>
            <a:stretch>
              <a:fillRect/>
            </a:stretch>
          </p:blipFill>
          <p:spPr bwMode="auto">
            <a:xfrm>
              <a:off x="46980750" y="20786780"/>
              <a:ext cx="2112395" cy="173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548443" y="20423075"/>
              <a:ext cx="993708" cy="9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60" name="Straight Connector 359"/>
          <p:cNvCxnSpPr/>
          <p:nvPr/>
        </p:nvCxnSpPr>
        <p:spPr>
          <a:xfrm rot="5400000" flipH="1" flipV="1">
            <a:off x="2100262" y="27301826"/>
            <a:ext cx="3749675" cy="6350"/>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082800" y="27314525"/>
            <a:ext cx="378460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rot="5400000" flipH="1" flipV="1">
            <a:off x="7019925" y="27324051"/>
            <a:ext cx="3749675" cy="6350"/>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7002463" y="27336750"/>
            <a:ext cx="378460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rot="5400000" flipH="1" flipV="1">
            <a:off x="11869737" y="27341513"/>
            <a:ext cx="3749675" cy="6350"/>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11826875" y="27341513"/>
            <a:ext cx="378460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534" name="Group 374"/>
          <p:cNvGrpSpPr>
            <a:grpSpLocks/>
          </p:cNvGrpSpPr>
          <p:nvPr/>
        </p:nvGrpSpPr>
        <p:grpSpPr bwMode="auto">
          <a:xfrm>
            <a:off x="10001250" y="32786638"/>
            <a:ext cx="3067050" cy="3038475"/>
            <a:chOff x="9645908" y="32048703"/>
            <a:chExt cx="3785128" cy="3750482"/>
          </a:xfrm>
        </p:grpSpPr>
        <p:cxnSp>
          <p:nvCxnSpPr>
            <p:cNvPr id="373" name="Straight Connector 372"/>
            <p:cNvCxnSpPr/>
            <p:nvPr/>
          </p:nvCxnSpPr>
          <p:spPr>
            <a:xfrm rot="5400000" flipH="1" flipV="1">
              <a:off x="9663230" y="33920026"/>
              <a:ext cx="3750482" cy="783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9645908" y="33933741"/>
              <a:ext cx="3785128" cy="1959"/>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535" name="Group 377"/>
          <p:cNvGrpSpPr>
            <a:grpSpLocks/>
          </p:cNvGrpSpPr>
          <p:nvPr/>
        </p:nvGrpSpPr>
        <p:grpSpPr bwMode="auto">
          <a:xfrm>
            <a:off x="13604875" y="32786638"/>
            <a:ext cx="3067050" cy="3038475"/>
            <a:chOff x="9645908" y="32048703"/>
            <a:chExt cx="3785128" cy="3750482"/>
          </a:xfrm>
        </p:grpSpPr>
        <p:cxnSp>
          <p:nvCxnSpPr>
            <p:cNvPr id="379" name="Straight Connector 378"/>
            <p:cNvCxnSpPr/>
            <p:nvPr/>
          </p:nvCxnSpPr>
          <p:spPr>
            <a:xfrm rot="5400000" flipH="1" flipV="1">
              <a:off x="9663230" y="33920026"/>
              <a:ext cx="3750482" cy="783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9645908" y="33933741"/>
              <a:ext cx="3785128" cy="1959"/>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6"/>
          <p:cNvGrpSpPr/>
          <p:nvPr/>
        </p:nvGrpSpPr>
        <p:grpSpPr>
          <a:xfrm>
            <a:off x="38696277" y="21840006"/>
            <a:ext cx="12181429" cy="16169501"/>
            <a:chOff x="38321047" y="21764372"/>
            <a:chExt cx="12181429" cy="16168935"/>
          </a:xfrm>
          <a:solidFill>
            <a:srgbClr val="FFFFFF"/>
          </a:solidFill>
          <a:effectLst/>
        </p:grpSpPr>
        <p:sp>
          <p:nvSpPr>
            <p:cNvPr id="356" name="Rectangle 355"/>
            <p:cNvSpPr/>
            <p:nvPr/>
          </p:nvSpPr>
          <p:spPr>
            <a:xfrm>
              <a:off x="38358350" y="26738911"/>
              <a:ext cx="12144126" cy="4866965"/>
            </a:xfrm>
            <a:prstGeom prst="rect">
              <a:avLst/>
            </a:prstGeom>
            <a:grpFill/>
            <a:ln w="76200" cap="flat" cmpd="sng" algn="ctr">
              <a:solidFill>
                <a:schemeClr val="tx1">
                  <a:lumMod val="75000"/>
                  <a:lumOff val="25000"/>
                </a:schemeClr>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4" name="Rectangle 353"/>
            <p:cNvSpPr/>
            <p:nvPr/>
          </p:nvSpPr>
          <p:spPr>
            <a:xfrm>
              <a:off x="38321047" y="21764372"/>
              <a:ext cx="6119226" cy="16168935"/>
            </a:xfrm>
            <a:prstGeom prst="rect">
              <a:avLst/>
            </a:prstGeom>
            <a:grpFill/>
            <a:ln w="76200" cap="flat" cmpd="sng" algn="ctr">
              <a:solidFill>
                <a:schemeClr val="tx1">
                  <a:lumMod val="75000"/>
                  <a:lumOff val="25000"/>
                </a:schemeClr>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01" name="Rounded Rectangle 700"/>
          <p:cNvSpPr/>
          <p:nvPr/>
        </p:nvSpPr>
        <p:spPr>
          <a:xfrm>
            <a:off x="38320663" y="4851400"/>
            <a:ext cx="12733337" cy="33551813"/>
          </a:xfrm>
          <a:prstGeom prst="roundRect">
            <a:avLst>
              <a:gd name="adj" fmla="val 3707"/>
            </a:avLst>
          </a:prstGeom>
          <a:noFill/>
          <a:ln w="101600" cap="flat" cmpd="sng" algn="ctr">
            <a:solidFill>
              <a:srgbClr val="262626"/>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44" name="Straight Connector 343"/>
          <p:cNvCxnSpPr/>
          <p:nvPr/>
        </p:nvCxnSpPr>
        <p:spPr bwMode="auto">
          <a:xfrm>
            <a:off x="444500" y="6416675"/>
            <a:ext cx="3462338" cy="1588"/>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377" name="Rounded Rectangle 376"/>
          <p:cNvSpPr/>
          <p:nvPr/>
        </p:nvSpPr>
        <p:spPr>
          <a:xfrm>
            <a:off x="0" y="-138113"/>
            <a:ext cx="51054000" cy="4792663"/>
          </a:xfrm>
          <a:prstGeom prst="roundRect">
            <a:avLst/>
          </a:prstGeom>
          <a:solidFill>
            <a:srgbClr val="FFFFFF"/>
          </a:solidFill>
          <a:ln w="127000" cap="flat" cmpd="sng" algn="ctr">
            <a:solidFill>
              <a:srgbClr val="262626"/>
            </a:solidFill>
            <a:prstDash val="solid"/>
            <a:round/>
            <a:headEnd type="none" w="med" len="med"/>
            <a:tailEnd type="none" w="med" len="med"/>
          </a:ln>
          <a:effectLst>
            <a:outerShdw blurRad="342900" dist="23000" dir="426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2377440" fontAlgn="auto">
              <a:spcBef>
                <a:spcPts val="0"/>
              </a:spcBef>
              <a:spcAft>
                <a:spcPts val="0"/>
              </a:spcAft>
              <a:defRPr/>
            </a:pPr>
            <a:endParaRPr lang="en-US" dirty="0">
              <a:ln w="2540000" cap="flat" cmpd="sng" algn="ctr">
                <a:solidFill>
                  <a:schemeClr val="tx1"/>
                </a:solidFill>
                <a:prstDash val="solid"/>
                <a:round/>
                <a:headEnd type="none" w="med" len="med"/>
                <a:tailEnd type="none" w="med" len="med"/>
              </a:ln>
            </a:endParaRPr>
          </a:p>
        </p:txBody>
      </p:sp>
      <p:sp>
        <p:nvSpPr>
          <p:cNvPr id="431" name="TextBox 430"/>
          <p:cNvSpPr txBox="1"/>
          <p:nvPr/>
        </p:nvSpPr>
        <p:spPr>
          <a:xfrm>
            <a:off x="1039813" y="104775"/>
            <a:ext cx="49231550" cy="1862138"/>
          </a:xfrm>
          <a:prstGeom prst="rect">
            <a:avLst/>
          </a:prstGeom>
          <a:noFill/>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37931725" indent="-37474525" eaLnBrk="0" hangingPunct="0">
              <a:defRPr sz="9400">
                <a:solidFill>
                  <a:schemeClr val="tx1"/>
                </a:solidFill>
                <a:latin typeface="Arial" charset="0"/>
                <a:ea typeface="ＭＳ Ｐゴシック" charset="0"/>
              </a:defRPr>
            </a:lvl2pPr>
            <a:lvl3pPr eaLnBrk="0" hangingPunct="0">
              <a:defRPr sz="9400">
                <a:solidFill>
                  <a:schemeClr val="tx1"/>
                </a:solidFill>
                <a:latin typeface="Arial" charset="0"/>
                <a:ea typeface="ＭＳ Ｐゴシック" charset="0"/>
              </a:defRPr>
            </a:lvl3pPr>
            <a:lvl4pPr eaLnBrk="0" hangingPunct="0">
              <a:defRPr sz="9400">
                <a:solidFill>
                  <a:schemeClr val="tx1"/>
                </a:solidFill>
                <a:latin typeface="Arial" charset="0"/>
                <a:ea typeface="ＭＳ Ｐゴシック" charset="0"/>
              </a:defRPr>
            </a:lvl4pPr>
            <a:lvl5pPr eaLnBrk="0" hangingPunct="0">
              <a:defRPr sz="9400">
                <a:solidFill>
                  <a:schemeClr val="tx1"/>
                </a:solidFill>
                <a:latin typeface="Arial" charset="0"/>
                <a:ea typeface="ＭＳ Ｐゴシック" charset="0"/>
              </a:defRPr>
            </a:lvl5pPr>
            <a:lvl6pPr marL="457200" eaLnBrk="0" fontAlgn="base" hangingPunct="0">
              <a:spcBef>
                <a:spcPct val="0"/>
              </a:spcBef>
              <a:spcAft>
                <a:spcPct val="0"/>
              </a:spcAft>
              <a:defRPr sz="9400">
                <a:solidFill>
                  <a:schemeClr val="tx1"/>
                </a:solidFill>
                <a:latin typeface="Arial" charset="0"/>
                <a:ea typeface="ＭＳ Ｐゴシック" charset="0"/>
              </a:defRPr>
            </a:lvl6pPr>
            <a:lvl7pPr marL="914400" eaLnBrk="0" fontAlgn="base" hangingPunct="0">
              <a:spcBef>
                <a:spcPct val="0"/>
              </a:spcBef>
              <a:spcAft>
                <a:spcPct val="0"/>
              </a:spcAft>
              <a:defRPr sz="9400">
                <a:solidFill>
                  <a:schemeClr val="tx1"/>
                </a:solidFill>
                <a:latin typeface="Arial" charset="0"/>
                <a:ea typeface="ＭＳ Ｐゴシック" charset="0"/>
              </a:defRPr>
            </a:lvl7pPr>
            <a:lvl8pPr marL="1371600" eaLnBrk="0" fontAlgn="base" hangingPunct="0">
              <a:spcBef>
                <a:spcPct val="0"/>
              </a:spcBef>
              <a:spcAft>
                <a:spcPct val="0"/>
              </a:spcAft>
              <a:defRPr sz="9400">
                <a:solidFill>
                  <a:schemeClr val="tx1"/>
                </a:solidFill>
                <a:latin typeface="Arial" charset="0"/>
                <a:ea typeface="ＭＳ Ｐゴシック" charset="0"/>
              </a:defRPr>
            </a:lvl8pPr>
            <a:lvl9pPr marL="1828800"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defRPr/>
            </a:pPr>
            <a:r>
              <a:rPr lang="en-US" sz="11500" b="1" smtClean="0">
                <a:solidFill>
                  <a:srgbClr val="404040"/>
                </a:solidFill>
                <a:effectLst>
                  <a:outerShdw blurRad="38100" dist="38100" dir="2700000" algn="tl">
                    <a:srgbClr val="DDDDDD"/>
                  </a:outerShdw>
                </a:effectLst>
                <a:latin typeface="Helvetica" charset="0"/>
                <a:cs typeface="Helvetica" charset="0"/>
              </a:rPr>
              <a:t>Hierarchical binding and illusory conjunctions of multi-part objects</a:t>
            </a:r>
            <a:endParaRPr lang="en-US" sz="11500" b="1" smtClean="0">
              <a:solidFill>
                <a:srgbClr val="404040"/>
              </a:solidFill>
              <a:latin typeface="Helvetica" charset="0"/>
              <a:cs typeface="Helvetica" charset="0"/>
            </a:endParaRPr>
          </a:p>
        </p:txBody>
      </p:sp>
      <p:pic>
        <p:nvPicPr>
          <p:cNvPr id="143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7988" y="2087563"/>
            <a:ext cx="3490912"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3" name="TextBox 381"/>
          <p:cNvSpPr txBox="1">
            <a:spLocks noChangeArrowheads="1"/>
          </p:cNvSpPr>
          <p:nvPr/>
        </p:nvSpPr>
        <p:spPr bwMode="auto">
          <a:xfrm>
            <a:off x="1009650" y="2155825"/>
            <a:ext cx="26990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spcBef>
                <a:spcPct val="20000"/>
              </a:spcBef>
              <a:buFont typeface="Arial" charset="0"/>
              <a:buNone/>
            </a:pPr>
            <a:r>
              <a:rPr lang="en-US" sz="6600">
                <a:latin typeface="Helvetica" charset="0"/>
                <a:cs typeface="Helvetica" charset="0"/>
              </a:rPr>
              <a:t>Anina Rich,  Cory A. Rieth &amp; Edward Vul </a:t>
            </a:r>
          </a:p>
          <a:p>
            <a:pPr eaLnBrk="1" hangingPunct="1">
              <a:spcBef>
                <a:spcPct val="20000"/>
              </a:spcBef>
              <a:buFont typeface="Arial" charset="0"/>
              <a:buNone/>
            </a:pPr>
            <a:r>
              <a:rPr lang="en-US" sz="6600">
                <a:latin typeface="Helvetica" charset="0"/>
                <a:cs typeface="Helvetica" charset="0"/>
              </a:rPr>
              <a:t>anina.rich@mq.edu.au, coryrieth@pacific-science.com, evul@ucsd.edu</a:t>
            </a:r>
          </a:p>
          <a:p>
            <a:pPr eaLnBrk="1" hangingPunct="1"/>
            <a:endParaRPr lang="en-US" sz="6600">
              <a:latin typeface="Helvetica" charset="0"/>
              <a:cs typeface="Helvetica" charset="0"/>
            </a:endParaRPr>
          </a:p>
        </p:txBody>
      </p:sp>
      <p:sp>
        <p:nvSpPr>
          <p:cNvPr id="552" name="Rounded Rectangle 551"/>
          <p:cNvSpPr/>
          <p:nvPr/>
        </p:nvSpPr>
        <p:spPr>
          <a:xfrm flipV="1">
            <a:off x="-3175" y="4851400"/>
            <a:ext cx="17562513" cy="16035338"/>
          </a:xfrm>
          <a:prstGeom prst="roundRect">
            <a:avLst>
              <a:gd name="adj" fmla="val 3440"/>
            </a:avLst>
          </a:prstGeom>
          <a:no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4" name="Rectangle 553"/>
          <p:cNvSpPr/>
          <p:nvPr/>
        </p:nvSpPr>
        <p:spPr bwMode="auto">
          <a:xfrm>
            <a:off x="444500" y="4851400"/>
            <a:ext cx="2900363" cy="1570038"/>
          </a:xfrm>
          <a:prstGeom prst="rect">
            <a:avLst/>
          </a:prstGeom>
        </p:spPr>
        <p:txBody>
          <a:bodyPr wrap="none">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Task</a:t>
            </a:r>
          </a:p>
        </p:txBody>
      </p:sp>
      <p:pic>
        <p:nvPicPr>
          <p:cNvPr id="14346" name="Picture 34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55350" y="2344738"/>
            <a:ext cx="509428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34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502138" y="2101850"/>
            <a:ext cx="271780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Rectangle 116"/>
          <p:cNvSpPr/>
          <p:nvPr/>
        </p:nvSpPr>
        <p:spPr bwMode="auto">
          <a:xfrm rot="3105337">
            <a:off x="310357" y="14613731"/>
            <a:ext cx="2560638" cy="1323975"/>
          </a:xfrm>
          <a:prstGeom prst="rect">
            <a:avLst/>
          </a:prstGeom>
        </p:spPr>
        <p:txBody>
          <a:bodyPr wrap="none">
            <a:spAutoFit/>
          </a:bodyPr>
          <a:lstStyle/>
          <a:p>
            <a:pPr defTabSz="457200">
              <a:defRPr/>
            </a:pPr>
            <a:r>
              <a:rPr lang="en-US" sz="8000" b="1">
                <a:solidFill>
                  <a:srgbClr val="404040"/>
                </a:solidFill>
                <a:effectLst>
                  <a:outerShdw blurRad="38100" dist="38100" dir="2700000" algn="tl">
                    <a:srgbClr val="DDDDDD"/>
                  </a:outerShdw>
                </a:effectLst>
                <a:latin typeface="Helvetica" charset="0"/>
                <a:cs typeface="Helvetica" charset="0"/>
              </a:rPr>
              <a:t>Time</a:t>
            </a:r>
          </a:p>
        </p:txBody>
      </p:sp>
      <p:sp>
        <p:nvSpPr>
          <p:cNvPr id="118" name="Rectangle 117"/>
          <p:cNvSpPr/>
          <p:nvPr/>
        </p:nvSpPr>
        <p:spPr bwMode="auto">
          <a:xfrm>
            <a:off x="9090025" y="6022975"/>
            <a:ext cx="8023225" cy="4248150"/>
          </a:xfrm>
          <a:prstGeom prst="rect">
            <a:avLst/>
          </a:prstGeom>
        </p:spPr>
        <p:txBody>
          <a:bodyPr>
            <a:spAutoFit/>
          </a:bodyPr>
          <a:lstStyle/>
          <a:p>
            <a:pPr algn="ctr" defTabSz="457200">
              <a:defRPr/>
            </a:pPr>
            <a:r>
              <a:rPr lang="en-US" sz="5400" b="1">
                <a:solidFill>
                  <a:srgbClr val="404040"/>
                </a:solidFill>
                <a:effectLst>
                  <a:outerShdw blurRad="38100" dist="38100" dir="2700000" algn="tl">
                    <a:srgbClr val="DDDDDD"/>
                  </a:outerShdw>
                </a:effectLst>
                <a:latin typeface="Helvetica" charset="0"/>
                <a:cs typeface="Helvetica" charset="0"/>
              </a:rPr>
              <a:t>Identify the two colors of the two parts of a cued object in a briefly presented circular array of similar objects</a:t>
            </a:r>
          </a:p>
        </p:txBody>
      </p:sp>
      <p:grpSp>
        <p:nvGrpSpPr>
          <p:cNvPr id="14350" name="Group 69"/>
          <p:cNvGrpSpPr>
            <a:grpSpLocks/>
          </p:cNvGrpSpPr>
          <p:nvPr/>
        </p:nvGrpSpPr>
        <p:grpSpPr bwMode="auto">
          <a:xfrm>
            <a:off x="277813" y="6613525"/>
            <a:ext cx="4827587" cy="3595688"/>
            <a:chOff x="892175" y="439765"/>
            <a:chExt cx="2470150" cy="1839913"/>
          </a:xfrm>
        </p:grpSpPr>
        <p:sp>
          <p:nvSpPr>
            <p:cNvPr id="120" name="Rectangle 119"/>
            <p:cNvSpPr/>
            <p:nvPr/>
          </p:nvSpPr>
          <p:spPr>
            <a:xfrm>
              <a:off x="892175" y="439765"/>
              <a:ext cx="2470150" cy="1839913"/>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34" name="Picture 12"/>
            <p:cNvPicPr>
              <a:picLocks noChangeAspect="1"/>
            </p:cNvPicPr>
            <p:nvPr/>
          </p:nvPicPr>
          <p:blipFill>
            <a:blip r:embed="rId6">
              <a:extLst>
                <a:ext uri="{28A0092B-C50C-407E-A947-70E740481C1C}">
                  <a14:useLocalDpi xmlns:a14="http://schemas.microsoft.com/office/drawing/2010/main" val="0"/>
                </a:ext>
              </a:extLst>
            </a:blip>
            <a:srcRect l="40256" t="47118" r="52557" b="48035"/>
            <a:stretch>
              <a:fillRect/>
            </a:stretch>
          </p:blipFill>
          <p:spPr bwMode="auto">
            <a:xfrm>
              <a:off x="2045460" y="1500992"/>
              <a:ext cx="166225" cy="10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1" name="Group 69"/>
          <p:cNvGrpSpPr>
            <a:grpSpLocks/>
          </p:cNvGrpSpPr>
          <p:nvPr/>
        </p:nvGrpSpPr>
        <p:grpSpPr bwMode="auto">
          <a:xfrm>
            <a:off x="1449388" y="8996363"/>
            <a:ext cx="4826000" cy="3594100"/>
            <a:chOff x="892175" y="625475"/>
            <a:chExt cx="2470150" cy="1839913"/>
          </a:xfrm>
        </p:grpSpPr>
        <p:sp>
          <p:nvSpPr>
            <p:cNvPr id="352" name="Rectangle 351"/>
            <p:cNvSpPr/>
            <p:nvPr/>
          </p:nvSpPr>
          <p:spPr>
            <a:xfrm>
              <a:off x="892175" y="625475"/>
              <a:ext cx="2470150" cy="1839913"/>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32" name="Picture 12"/>
            <p:cNvPicPr>
              <a:picLocks noChangeAspect="1"/>
            </p:cNvPicPr>
            <p:nvPr/>
          </p:nvPicPr>
          <p:blipFill>
            <a:blip r:embed="rId6">
              <a:extLst>
                <a:ext uri="{28A0092B-C50C-407E-A947-70E740481C1C}">
                  <a14:useLocalDpi xmlns:a14="http://schemas.microsoft.com/office/drawing/2010/main" val="0"/>
                </a:ext>
              </a:extLst>
            </a:blip>
            <a:srcRect t="9084" r="16054" b="10303"/>
            <a:stretch>
              <a:fillRect/>
            </a:stretch>
          </p:blipFill>
          <p:spPr bwMode="auto">
            <a:xfrm>
              <a:off x="1114424" y="650875"/>
              <a:ext cx="19415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2" name="Group 48"/>
          <p:cNvGrpSpPr>
            <a:grpSpLocks/>
          </p:cNvGrpSpPr>
          <p:nvPr/>
        </p:nvGrpSpPr>
        <p:grpSpPr bwMode="auto">
          <a:xfrm>
            <a:off x="2336800" y="11991975"/>
            <a:ext cx="11604625" cy="2339975"/>
            <a:chOff x="-1262064" y="3174997"/>
            <a:chExt cx="8103131" cy="1633280"/>
          </a:xfrm>
        </p:grpSpPr>
        <p:sp>
          <p:nvSpPr>
            <p:cNvPr id="355" name="Rectangle 354"/>
            <p:cNvSpPr/>
            <p:nvPr/>
          </p:nvSpPr>
          <p:spPr>
            <a:xfrm>
              <a:off x="-1262064" y="3174997"/>
              <a:ext cx="8103131" cy="1633280"/>
            </a:xfrm>
            <a:prstGeom prst="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30" name="Picture 50"/>
            <p:cNvPicPr>
              <a:picLocks noChangeAspect="1"/>
            </p:cNvPicPr>
            <p:nvPr/>
          </p:nvPicPr>
          <p:blipFill>
            <a:blip r:embed="rId7">
              <a:extLst>
                <a:ext uri="{28A0092B-C50C-407E-A947-70E740481C1C}">
                  <a14:useLocalDpi xmlns:a14="http://schemas.microsoft.com/office/drawing/2010/main" val="0"/>
                </a:ext>
              </a:extLst>
            </a:blip>
            <a:srcRect l="-58" t="6612" r="6934" b="8873"/>
            <a:stretch>
              <a:fillRect/>
            </a:stretch>
          </p:blipFill>
          <p:spPr bwMode="auto">
            <a:xfrm>
              <a:off x="-1262064" y="3174997"/>
              <a:ext cx="8094665" cy="163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3" name="Group 51"/>
          <p:cNvGrpSpPr>
            <a:grpSpLocks/>
          </p:cNvGrpSpPr>
          <p:nvPr/>
        </p:nvGrpSpPr>
        <p:grpSpPr bwMode="auto">
          <a:xfrm>
            <a:off x="6253163" y="14195425"/>
            <a:ext cx="10860087" cy="2306638"/>
            <a:chOff x="703857" y="4216401"/>
            <a:chExt cx="7585011" cy="1610194"/>
          </a:xfrm>
        </p:grpSpPr>
        <p:sp>
          <p:nvSpPr>
            <p:cNvPr id="358" name="Rectangle 357"/>
            <p:cNvSpPr/>
            <p:nvPr/>
          </p:nvSpPr>
          <p:spPr>
            <a:xfrm>
              <a:off x="703857" y="4216401"/>
              <a:ext cx="7585011" cy="1610194"/>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628" name="Picture 53"/>
            <p:cNvPicPr>
              <a:picLocks noChangeAspect="1"/>
            </p:cNvPicPr>
            <p:nvPr/>
          </p:nvPicPr>
          <p:blipFill>
            <a:blip r:embed="rId8">
              <a:extLst>
                <a:ext uri="{28A0092B-C50C-407E-A947-70E740481C1C}">
                  <a14:useLocalDpi xmlns:a14="http://schemas.microsoft.com/office/drawing/2010/main" val="0"/>
                </a:ext>
              </a:extLst>
            </a:blip>
            <a:srcRect r="4222" b="3120"/>
            <a:stretch>
              <a:fillRect/>
            </a:stretch>
          </p:blipFill>
          <p:spPr bwMode="auto">
            <a:xfrm>
              <a:off x="825702" y="4234860"/>
              <a:ext cx="7395433" cy="15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 name="TextBox 121"/>
          <p:cNvSpPr txBox="1"/>
          <p:nvPr/>
        </p:nvSpPr>
        <p:spPr>
          <a:xfrm>
            <a:off x="3978275" y="6961188"/>
            <a:ext cx="4824413" cy="1446212"/>
          </a:xfrm>
          <a:prstGeom prst="rect">
            <a:avLst/>
          </a:prstGeom>
          <a:solidFill>
            <a:schemeClr val="bg1">
              <a:lumMod val="75000"/>
            </a:schemeClr>
          </a:solidFill>
        </p:spPr>
        <p:txBody>
          <a:bodyPr>
            <a:spAutoFit/>
          </a:bodyPr>
          <a:lstStyle/>
          <a:p>
            <a:pPr algn="ctr">
              <a:defRPr/>
            </a:pPr>
            <a:r>
              <a:rPr lang="en-US" sz="4400" b="1" dirty="0">
                <a:latin typeface="Helvetica" charset="0"/>
                <a:ea typeface="Helvetica" charset="0"/>
                <a:cs typeface="Helvetica" charset="0"/>
              </a:rPr>
              <a:t>Fixation Point</a:t>
            </a:r>
          </a:p>
          <a:p>
            <a:pPr algn="ctr">
              <a:defRPr/>
            </a:pPr>
            <a:r>
              <a:rPr lang="en-US" sz="4400" b="1" dirty="0">
                <a:latin typeface="Helvetica" charset="0"/>
                <a:ea typeface="Helvetica" charset="0"/>
                <a:cs typeface="Helvetica" charset="0"/>
              </a:rPr>
              <a:t>400ms</a:t>
            </a:r>
          </a:p>
        </p:txBody>
      </p:sp>
      <p:sp>
        <p:nvSpPr>
          <p:cNvPr id="123" name="TextBox 122"/>
          <p:cNvSpPr txBox="1"/>
          <p:nvPr/>
        </p:nvSpPr>
        <p:spPr>
          <a:xfrm>
            <a:off x="5392738" y="9575800"/>
            <a:ext cx="4025900" cy="1446213"/>
          </a:xfrm>
          <a:prstGeom prst="rect">
            <a:avLst/>
          </a:prstGeom>
          <a:solidFill>
            <a:schemeClr val="bg1">
              <a:lumMod val="75000"/>
            </a:schemeClr>
          </a:solidFill>
        </p:spPr>
        <p:txBody>
          <a:bodyPr>
            <a:spAutoFit/>
          </a:bodyPr>
          <a:lstStyle/>
          <a:p>
            <a:pPr algn="ctr" fontAlgn="auto">
              <a:spcBef>
                <a:spcPts val="0"/>
              </a:spcBef>
              <a:spcAft>
                <a:spcPts val="0"/>
              </a:spcAft>
              <a:defRPr/>
            </a:pPr>
            <a:r>
              <a:rPr lang="en-US" sz="4400" b="1" dirty="0">
                <a:latin typeface="Helvetica"/>
                <a:ea typeface="+mn-ea"/>
                <a:cs typeface="Helvetica"/>
              </a:rPr>
              <a:t>Object Array</a:t>
            </a:r>
          </a:p>
          <a:p>
            <a:pPr algn="ctr" fontAlgn="auto">
              <a:spcBef>
                <a:spcPts val="0"/>
              </a:spcBef>
              <a:spcAft>
                <a:spcPts val="0"/>
              </a:spcAft>
              <a:defRPr/>
            </a:pPr>
            <a:r>
              <a:rPr lang="en-US" sz="4400" b="1" dirty="0">
                <a:latin typeface="Helvetica"/>
                <a:ea typeface="+mn-ea"/>
                <a:cs typeface="Helvetica"/>
              </a:rPr>
              <a:t>100ms</a:t>
            </a:r>
          </a:p>
        </p:txBody>
      </p:sp>
      <p:sp>
        <p:nvSpPr>
          <p:cNvPr id="361" name="TextBox 360"/>
          <p:cNvSpPr txBox="1"/>
          <p:nvPr/>
        </p:nvSpPr>
        <p:spPr>
          <a:xfrm>
            <a:off x="9494838" y="11477625"/>
            <a:ext cx="7658100" cy="1938338"/>
          </a:xfrm>
          <a:prstGeom prst="rect">
            <a:avLst/>
          </a:prstGeom>
          <a:solidFill>
            <a:schemeClr val="bg1">
              <a:lumMod val="75000"/>
            </a:schemeClr>
          </a:solidFill>
        </p:spPr>
        <p:txBody>
          <a:bodyPr>
            <a:spAutoFit/>
          </a:bodyPr>
          <a:lstStyle/>
          <a:p>
            <a:pPr algn="ctr">
              <a:defRPr/>
            </a:pPr>
            <a:r>
              <a:rPr lang="en-US" sz="4400" b="1" dirty="0">
                <a:latin typeface="Helvetica" charset="0"/>
                <a:ea typeface="Helvetica" charset="0"/>
                <a:cs typeface="Helvetica" charset="0"/>
              </a:rPr>
              <a:t>Response collection</a:t>
            </a:r>
          </a:p>
          <a:p>
            <a:pPr algn="ctr">
              <a:defRPr/>
            </a:pPr>
            <a:r>
              <a:rPr lang="en-US" sz="4400" b="1" dirty="0">
                <a:latin typeface="Helvetica" charset="0"/>
                <a:ea typeface="Helvetica" charset="0"/>
                <a:cs typeface="Helvetica" charset="0"/>
              </a:rPr>
              <a:t>Presented until response</a:t>
            </a:r>
          </a:p>
          <a:p>
            <a:pPr algn="ctr">
              <a:defRPr/>
            </a:pPr>
            <a:r>
              <a:rPr lang="en-US" sz="3200" b="1" dirty="0">
                <a:latin typeface="Helvetica" charset="0"/>
                <a:ea typeface="Helvetica" charset="0"/>
                <a:cs typeface="Helvetica" charset="0"/>
              </a:rPr>
              <a:t>color and part order randomized</a:t>
            </a:r>
          </a:p>
        </p:txBody>
      </p:sp>
      <p:sp>
        <p:nvSpPr>
          <p:cNvPr id="14357" name="Rectangle 123"/>
          <p:cNvSpPr>
            <a:spLocks noChangeArrowheads="1"/>
          </p:cNvSpPr>
          <p:nvPr/>
        </p:nvSpPr>
        <p:spPr bwMode="auto">
          <a:xfrm>
            <a:off x="1981200" y="16490950"/>
            <a:ext cx="1380807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457200">
              <a:spcAft>
                <a:spcPts val="1800"/>
              </a:spcAft>
            </a:pPr>
            <a:r>
              <a:rPr lang="en-US" sz="4800">
                <a:latin typeface="Helvetica" charset="0"/>
                <a:cs typeface="Helvetica" charset="0"/>
              </a:rPr>
              <a:t>Each participants completed 400 trials. </a:t>
            </a:r>
          </a:p>
          <a:p>
            <a:pPr algn="ctr" defTabSz="457200">
              <a:spcAft>
                <a:spcPts val="600"/>
              </a:spcAft>
            </a:pPr>
            <a:r>
              <a:rPr lang="en-US" sz="4800">
                <a:latin typeface="Helvetica" charset="0"/>
                <a:cs typeface="Helvetica" charset="0"/>
              </a:rPr>
              <a:t>Part types manipulated between subjects.</a:t>
            </a:r>
          </a:p>
          <a:p>
            <a:pPr algn="ctr" defTabSz="457200">
              <a:spcAft>
                <a:spcPts val="1800"/>
              </a:spcAft>
            </a:pPr>
            <a:r>
              <a:rPr lang="en-US" sz="4800">
                <a:latin typeface="Helvetica" charset="0"/>
                <a:cs typeface="Helvetica" charset="0"/>
              </a:rPr>
              <a:t>All objects were oriented radially from the center, with the exception of those outlined on the far right</a:t>
            </a:r>
          </a:p>
          <a:p>
            <a:pPr algn="ctr" defTabSz="457200">
              <a:spcAft>
                <a:spcPts val="1800"/>
              </a:spcAft>
            </a:pPr>
            <a:r>
              <a:rPr lang="en-US" sz="4800">
                <a:latin typeface="Helvetica" charset="0"/>
                <a:cs typeface="Helvetica" charset="0"/>
              </a:rPr>
              <a:t>Color randomized on each trial </a:t>
            </a:r>
          </a:p>
        </p:txBody>
      </p:sp>
      <p:cxnSp>
        <p:nvCxnSpPr>
          <p:cNvPr id="126" name="Straight Arrow Connector 125"/>
          <p:cNvCxnSpPr/>
          <p:nvPr/>
        </p:nvCxnSpPr>
        <p:spPr>
          <a:xfrm rot="16200000" flipH="1">
            <a:off x="287338" y="13484225"/>
            <a:ext cx="3454400" cy="2613025"/>
          </a:xfrm>
          <a:prstGeom prst="straightConnector1">
            <a:avLst/>
          </a:prstGeom>
          <a:ln w="177800" cap="flat" cmpd="sng" algn="ctr">
            <a:solidFill>
              <a:schemeClr val="tx1"/>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359" name="TextBox 191"/>
          <p:cNvSpPr txBox="1">
            <a:spLocks noChangeArrowheads="1"/>
          </p:cNvSpPr>
          <p:nvPr/>
        </p:nvSpPr>
        <p:spPr bwMode="auto">
          <a:xfrm>
            <a:off x="53293963" y="-4460875"/>
            <a:ext cx="8159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1400" b="1">
                <a:solidFill>
                  <a:srgbClr val="FFFFFF"/>
                </a:solidFill>
                <a:latin typeface="Helvetica" charset="0"/>
                <a:cs typeface="Helvetica" charset="0"/>
              </a:rPr>
              <a:t>Response patterns from sampling</a:t>
            </a:r>
          </a:p>
        </p:txBody>
      </p:sp>
      <p:pic>
        <p:nvPicPr>
          <p:cNvPr id="14360" name="Picture 81"/>
          <p:cNvPicPr>
            <a:picLocks noChangeAspect="1"/>
          </p:cNvPicPr>
          <p:nvPr/>
        </p:nvPicPr>
        <p:blipFill>
          <a:blip r:embed="rId9">
            <a:extLst>
              <a:ext uri="{28A0092B-C50C-407E-A947-70E740481C1C}">
                <a14:useLocalDpi xmlns:a14="http://schemas.microsoft.com/office/drawing/2010/main" val="0"/>
              </a:ext>
            </a:extLst>
          </a:blip>
          <a:srcRect t="6047" r="-2805" b="34883"/>
          <a:stretch>
            <a:fillRect/>
          </a:stretch>
        </p:blipFill>
        <p:spPr bwMode="auto">
          <a:xfrm>
            <a:off x="39671625" y="24288750"/>
            <a:ext cx="276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1" name="Picture 176"/>
          <p:cNvPicPr>
            <a:picLocks noChangeAspect="1"/>
          </p:cNvPicPr>
          <p:nvPr/>
        </p:nvPicPr>
        <p:blipFill>
          <a:blip r:embed="rId10">
            <a:extLst>
              <a:ext uri="{28A0092B-C50C-407E-A947-70E740481C1C}">
                <a14:useLocalDpi xmlns:a14="http://schemas.microsoft.com/office/drawing/2010/main" val="0"/>
              </a:ext>
            </a:extLst>
          </a:blip>
          <a:srcRect r="46915"/>
          <a:stretch>
            <a:fillRect/>
          </a:stretch>
        </p:blipFill>
        <p:spPr bwMode="auto">
          <a:xfrm>
            <a:off x="8726488" y="32311975"/>
            <a:ext cx="4664075"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177"/>
          <p:cNvPicPr>
            <a:picLocks noChangeAspect="1"/>
          </p:cNvPicPr>
          <p:nvPr/>
        </p:nvPicPr>
        <p:blipFill>
          <a:blip r:embed="rId11">
            <a:extLst>
              <a:ext uri="{28A0092B-C50C-407E-A947-70E740481C1C}">
                <a14:useLocalDpi xmlns:a14="http://schemas.microsoft.com/office/drawing/2010/main" val="0"/>
              </a:ext>
            </a:extLst>
          </a:blip>
          <a:srcRect r="48148"/>
          <a:stretch>
            <a:fillRect/>
          </a:stretch>
        </p:blipFill>
        <p:spPr bwMode="auto">
          <a:xfrm>
            <a:off x="438150" y="24814213"/>
            <a:ext cx="57277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178"/>
          <p:cNvPicPr>
            <a:picLocks noChangeAspect="1"/>
          </p:cNvPicPr>
          <p:nvPr/>
        </p:nvPicPr>
        <p:blipFill>
          <a:blip r:embed="rId12">
            <a:extLst>
              <a:ext uri="{28A0092B-C50C-407E-A947-70E740481C1C}">
                <a14:useLocalDpi xmlns:a14="http://schemas.microsoft.com/office/drawing/2010/main" val="0"/>
              </a:ext>
            </a:extLst>
          </a:blip>
          <a:srcRect l="12654" r="46915"/>
          <a:stretch>
            <a:fillRect/>
          </a:stretch>
        </p:blipFill>
        <p:spPr bwMode="auto">
          <a:xfrm>
            <a:off x="13430250" y="32311975"/>
            <a:ext cx="3552825"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179"/>
          <p:cNvPicPr>
            <a:picLocks noChangeAspect="1"/>
          </p:cNvPicPr>
          <p:nvPr/>
        </p:nvPicPr>
        <p:blipFill>
          <a:blip r:embed="rId13">
            <a:extLst>
              <a:ext uri="{28A0092B-C50C-407E-A947-70E740481C1C}">
                <a14:useLocalDpi xmlns:a14="http://schemas.microsoft.com/office/drawing/2010/main" val="0"/>
              </a:ext>
            </a:extLst>
          </a:blip>
          <a:srcRect l="13309" r="48148" b="5556"/>
          <a:stretch>
            <a:fillRect/>
          </a:stretch>
        </p:blipFill>
        <p:spPr bwMode="auto">
          <a:xfrm>
            <a:off x="11669713" y="24834850"/>
            <a:ext cx="4257675"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180"/>
          <p:cNvPicPr>
            <a:picLocks noChangeAspect="1"/>
          </p:cNvPicPr>
          <p:nvPr/>
        </p:nvPicPr>
        <p:blipFill>
          <a:blip r:embed="rId14">
            <a:extLst>
              <a:ext uri="{28A0092B-C50C-407E-A947-70E740481C1C}">
                <a14:useLocalDpi xmlns:a14="http://schemas.microsoft.com/office/drawing/2010/main" val="0"/>
              </a:ext>
            </a:extLst>
          </a:blip>
          <a:srcRect l="12654" r="48148" b="5556"/>
          <a:stretch>
            <a:fillRect/>
          </a:stretch>
        </p:blipFill>
        <p:spPr bwMode="auto">
          <a:xfrm>
            <a:off x="6777038" y="24822150"/>
            <a:ext cx="4329112"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66" name="Group 184"/>
          <p:cNvGrpSpPr>
            <a:grpSpLocks/>
          </p:cNvGrpSpPr>
          <p:nvPr/>
        </p:nvGrpSpPr>
        <p:grpSpPr bwMode="auto">
          <a:xfrm>
            <a:off x="17965738" y="22645688"/>
            <a:ext cx="18489612" cy="15474950"/>
            <a:chOff x="0" y="146050"/>
            <a:chExt cx="4797573" cy="4015361"/>
          </a:xfrm>
        </p:grpSpPr>
        <p:pic>
          <p:nvPicPr>
            <p:cNvPr id="14591" name="Picture 185"/>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037439" y="146050"/>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2" name="Picture 186"/>
            <p:cNvPicPr>
              <a:picLocks noChangeAspect="1"/>
            </p:cNvPicPr>
            <p:nvPr/>
          </p:nvPicPr>
          <p:blipFill>
            <a:blip r:embed="rId16">
              <a:extLst>
                <a:ext uri="{28A0092B-C50C-407E-A947-70E740481C1C}">
                  <a14:useLocalDpi xmlns:a14="http://schemas.microsoft.com/office/drawing/2010/main" val="0"/>
                </a:ext>
              </a:extLst>
            </a:blip>
            <a:srcRect r="5324" b="15279"/>
            <a:stretch>
              <a:fillRect/>
            </a:stretch>
          </p:blipFill>
          <p:spPr bwMode="auto">
            <a:xfrm>
              <a:off x="0" y="152400"/>
              <a:ext cx="25971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3" name="Picture 187"/>
            <p:cNvPicPr>
              <a:picLocks noChangeAspect="1"/>
            </p:cNvPicPr>
            <p:nvPr/>
          </p:nvPicPr>
          <p:blipFill>
            <a:blip r:embed="rId17">
              <a:extLst>
                <a:ext uri="{28A0092B-C50C-407E-A947-70E740481C1C}">
                  <a14:useLocalDpi xmlns:a14="http://schemas.microsoft.com/office/drawing/2010/main" val="0"/>
                </a:ext>
              </a:extLst>
            </a:blip>
            <a:srcRect t="7405"/>
            <a:stretch>
              <a:fillRect/>
            </a:stretch>
          </p:blipFill>
          <p:spPr bwMode="auto">
            <a:xfrm>
              <a:off x="6350" y="2044700"/>
              <a:ext cx="2743200" cy="211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4"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52549" y="873671"/>
              <a:ext cx="204996" cy="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5"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69947" y="1071589"/>
              <a:ext cx="209995" cy="38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6"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1186071" y="1285466"/>
              <a:ext cx="265220" cy="31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7"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49869" y="809678"/>
              <a:ext cx="345015" cy="4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8"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64669" y="219478"/>
              <a:ext cx="415273" cy="30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9"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706444" y="1674678"/>
              <a:ext cx="233354" cy="3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0"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1871475" y="510920"/>
              <a:ext cx="314994" cy="2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1"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2446450" y="237070"/>
              <a:ext cx="319994" cy="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2"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689425" y="992205"/>
              <a:ext cx="335043" cy="31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3"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5888" y="1499954"/>
              <a:ext cx="445057" cy="4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4" name="Picture 198"/>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695032" y="1394731"/>
              <a:ext cx="304035" cy="2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5"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08626" y="921117"/>
              <a:ext cx="204996" cy="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6"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81697" y="1053441"/>
              <a:ext cx="209995" cy="38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7"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3716480" y="1252284"/>
              <a:ext cx="265220" cy="31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8"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35505" y="902965"/>
              <a:ext cx="345015" cy="4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09"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90167" y="227423"/>
              <a:ext cx="415273" cy="30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0"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2741043" y="1612644"/>
              <a:ext cx="233354" cy="3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1"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029198" y="527903"/>
              <a:ext cx="314994" cy="2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2"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477579" y="228081"/>
              <a:ext cx="319994" cy="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3"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3805711" y="962379"/>
              <a:ext cx="335043" cy="31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4"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708013" y="1497746"/>
              <a:ext cx="445057" cy="4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5" name="Picture 209"/>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3429379" y="1397350"/>
              <a:ext cx="304035" cy="2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6"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35615" y="1951070"/>
              <a:ext cx="204996" cy="36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7"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61480" y="2324572"/>
              <a:ext cx="209995" cy="38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8"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1200143" y="2640387"/>
              <a:ext cx="265220" cy="31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19"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28633" y="2455334"/>
              <a:ext cx="345015" cy="43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0"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39268" y="2053167"/>
              <a:ext cx="415273" cy="30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1"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695032" y="3347408"/>
              <a:ext cx="233354" cy="3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2"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1873155" y="2290892"/>
              <a:ext cx="314994" cy="29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3"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2379590" y="2125318"/>
              <a:ext cx="319994" cy="3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4"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630244" y="2331987"/>
              <a:ext cx="335043" cy="31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5"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97421" y="2471005"/>
              <a:ext cx="445057" cy="4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6" name="Picture 220"/>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667816" y="2825301"/>
              <a:ext cx="304035" cy="24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7" name="Group 253"/>
          <p:cNvGrpSpPr>
            <a:grpSpLocks/>
          </p:cNvGrpSpPr>
          <p:nvPr/>
        </p:nvGrpSpPr>
        <p:grpSpPr bwMode="auto">
          <a:xfrm>
            <a:off x="44189650" y="6115050"/>
            <a:ext cx="6532563" cy="5499100"/>
            <a:chOff x="45209106" y="6774265"/>
            <a:chExt cx="2589361" cy="2179706"/>
          </a:xfrm>
        </p:grpSpPr>
        <p:pic>
          <p:nvPicPr>
            <p:cNvPr id="14589" name="Picture 222"/>
            <p:cNvPicPr>
              <a:picLocks noChangeAspect="1"/>
            </p:cNvPicPr>
            <p:nvPr/>
          </p:nvPicPr>
          <p:blipFill>
            <a:blip r:embed="rId29">
              <a:extLst>
                <a:ext uri="{28A0092B-C50C-407E-A947-70E740481C1C}">
                  <a14:useLocalDpi xmlns:a14="http://schemas.microsoft.com/office/drawing/2010/main" val="0"/>
                </a:ext>
              </a:extLst>
            </a:blip>
            <a:srcRect r="48663" b="24966"/>
            <a:stretch>
              <a:fillRect/>
            </a:stretch>
          </p:blipFill>
          <p:spPr bwMode="auto">
            <a:xfrm>
              <a:off x="45686072" y="7238719"/>
              <a:ext cx="2112395" cy="17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0" name="Picture 107"/>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209106" y="6774265"/>
              <a:ext cx="1231662" cy="9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8" name="Group 252"/>
          <p:cNvGrpSpPr>
            <a:grpSpLocks/>
          </p:cNvGrpSpPr>
          <p:nvPr/>
        </p:nvGrpSpPr>
        <p:grpSpPr bwMode="auto">
          <a:xfrm>
            <a:off x="44321413" y="11134725"/>
            <a:ext cx="6435725" cy="5510213"/>
            <a:chOff x="46494471" y="9469184"/>
            <a:chExt cx="2550761" cy="2184477"/>
          </a:xfrm>
        </p:grpSpPr>
        <p:pic>
          <p:nvPicPr>
            <p:cNvPr id="14587" name="Picture 224"/>
            <p:cNvPicPr>
              <a:picLocks noChangeAspect="1"/>
            </p:cNvPicPr>
            <p:nvPr/>
          </p:nvPicPr>
          <p:blipFill>
            <a:blip r:embed="rId30">
              <a:extLst>
                <a:ext uri="{28A0092B-C50C-407E-A947-70E740481C1C}">
                  <a14:useLocalDpi xmlns:a14="http://schemas.microsoft.com/office/drawing/2010/main" val="0"/>
                </a:ext>
              </a:extLst>
            </a:blip>
            <a:srcRect r="48277" b="25432"/>
            <a:stretch>
              <a:fillRect/>
            </a:stretch>
          </p:blipFill>
          <p:spPr bwMode="auto">
            <a:xfrm>
              <a:off x="46916975" y="9949039"/>
              <a:ext cx="2128257" cy="170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8" name="Picture 113"/>
            <p:cNvPicPr>
              <a:picLocks noChangeAspect="1"/>
            </p:cNvPicPr>
            <p:nvPr/>
          </p:nvPicPr>
          <p:blipFill>
            <a:blip r:embed="rId2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494471" y="9469184"/>
              <a:ext cx="949074" cy="97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9" name="Group 251"/>
          <p:cNvGrpSpPr>
            <a:grpSpLocks/>
          </p:cNvGrpSpPr>
          <p:nvPr/>
        </p:nvGrpSpPr>
        <p:grpSpPr bwMode="auto">
          <a:xfrm>
            <a:off x="38098413" y="11125200"/>
            <a:ext cx="6256337" cy="5565775"/>
            <a:chOff x="46480242" y="12448311"/>
            <a:chExt cx="2479820" cy="2205574"/>
          </a:xfrm>
        </p:grpSpPr>
        <p:pic>
          <p:nvPicPr>
            <p:cNvPr id="14585" name="Picture 226"/>
            <p:cNvPicPr>
              <a:picLocks noChangeAspect="1"/>
            </p:cNvPicPr>
            <p:nvPr/>
          </p:nvPicPr>
          <p:blipFill>
            <a:blip r:embed="rId31">
              <a:extLst>
                <a:ext uri="{28A0092B-C50C-407E-A947-70E740481C1C}">
                  <a14:useLocalDpi xmlns:a14="http://schemas.microsoft.com/office/drawing/2010/main" val="0"/>
                </a:ext>
              </a:extLst>
            </a:blip>
            <a:srcRect r="48741" b="24194"/>
            <a:stretch>
              <a:fillRect/>
            </a:stretch>
          </p:blipFill>
          <p:spPr bwMode="auto">
            <a:xfrm>
              <a:off x="46850855" y="12920991"/>
              <a:ext cx="2109207" cy="173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6" name="Picture 110"/>
            <p:cNvPicPr>
              <a:picLocks noChangeAspect="1"/>
            </p:cNvPicPr>
            <p:nvPr/>
          </p:nvPicPr>
          <p:blipFill>
            <a:blip r:embed="rId24">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480242" y="12448311"/>
              <a:ext cx="934244" cy="8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0" name="Group 243"/>
          <p:cNvGrpSpPr>
            <a:grpSpLocks/>
          </p:cNvGrpSpPr>
          <p:nvPr/>
        </p:nvGrpSpPr>
        <p:grpSpPr bwMode="auto">
          <a:xfrm>
            <a:off x="44521438" y="31034038"/>
            <a:ext cx="6108700" cy="6618287"/>
            <a:chOff x="45550865" y="35771828"/>
            <a:chExt cx="2421513" cy="2623221"/>
          </a:xfrm>
        </p:grpSpPr>
        <p:pic>
          <p:nvPicPr>
            <p:cNvPr id="14583" name="Picture 228"/>
            <p:cNvPicPr>
              <a:picLocks noChangeAspect="1"/>
            </p:cNvPicPr>
            <p:nvPr/>
          </p:nvPicPr>
          <p:blipFill>
            <a:blip r:embed="rId32">
              <a:extLst>
                <a:ext uri="{28A0092B-C50C-407E-A947-70E740481C1C}">
                  <a14:useLocalDpi xmlns:a14="http://schemas.microsoft.com/office/drawing/2010/main" val="0"/>
                </a:ext>
              </a:extLst>
            </a:blip>
            <a:srcRect r="48701" b="6934"/>
            <a:stretch>
              <a:fillRect/>
            </a:stretch>
          </p:blipFill>
          <p:spPr bwMode="auto">
            <a:xfrm>
              <a:off x="45861571" y="36267559"/>
              <a:ext cx="2110807" cy="212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4" name="Picture 19"/>
            <p:cNvPicPr>
              <a:picLocks noChangeAspect="1"/>
            </p:cNvPicPr>
            <p:nvPr/>
          </p:nvPicPr>
          <p:blipFill>
            <a:blip r:embed="rId23">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45550865" y="35771828"/>
              <a:ext cx="692107" cy="94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1" name="Group 250"/>
          <p:cNvGrpSpPr>
            <a:grpSpLocks/>
          </p:cNvGrpSpPr>
          <p:nvPr/>
        </p:nvGrpSpPr>
        <p:grpSpPr bwMode="auto">
          <a:xfrm>
            <a:off x="38630225" y="16325850"/>
            <a:ext cx="5645150" cy="5437188"/>
            <a:chOff x="46591202" y="15474797"/>
            <a:chExt cx="2237101" cy="2155625"/>
          </a:xfrm>
        </p:grpSpPr>
        <p:pic>
          <p:nvPicPr>
            <p:cNvPr id="14581" name="Picture 230"/>
            <p:cNvPicPr>
              <a:picLocks noChangeAspect="1"/>
            </p:cNvPicPr>
            <p:nvPr/>
          </p:nvPicPr>
          <p:blipFill>
            <a:blip r:embed="rId33">
              <a:extLst>
                <a:ext uri="{28A0092B-C50C-407E-A947-70E740481C1C}">
                  <a14:useLocalDpi xmlns:a14="http://schemas.microsoft.com/office/drawing/2010/main" val="0"/>
                </a:ext>
              </a:extLst>
            </a:blip>
            <a:srcRect r="49295" b="25154"/>
            <a:stretch>
              <a:fillRect/>
            </a:stretch>
          </p:blipFill>
          <p:spPr bwMode="auto">
            <a:xfrm>
              <a:off x="46741910" y="15919450"/>
              <a:ext cx="2086393" cy="171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2" name="Picture 102"/>
            <p:cNvPicPr>
              <a:picLocks noChangeAspect="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591202" y="15474797"/>
              <a:ext cx="608000" cy="108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2" name="Group 249"/>
          <p:cNvGrpSpPr>
            <a:grpSpLocks/>
          </p:cNvGrpSpPr>
          <p:nvPr/>
        </p:nvGrpSpPr>
        <p:grpSpPr bwMode="auto">
          <a:xfrm>
            <a:off x="44164250" y="21099463"/>
            <a:ext cx="6600825" cy="5413375"/>
            <a:chOff x="46002018" y="18058142"/>
            <a:chExt cx="2616298" cy="2145636"/>
          </a:xfrm>
        </p:grpSpPr>
        <p:pic>
          <p:nvPicPr>
            <p:cNvPr id="14579" name="Picture 232"/>
            <p:cNvPicPr>
              <a:picLocks noChangeAspect="1"/>
            </p:cNvPicPr>
            <p:nvPr/>
          </p:nvPicPr>
          <p:blipFill>
            <a:blip r:embed="rId34">
              <a:extLst>
                <a:ext uri="{28A0092B-C50C-407E-A947-70E740481C1C}">
                  <a14:useLocalDpi xmlns:a14="http://schemas.microsoft.com/office/drawing/2010/main" val="0"/>
                </a:ext>
              </a:extLst>
            </a:blip>
            <a:srcRect r="48277" b="25432"/>
            <a:stretch>
              <a:fillRect/>
            </a:stretch>
          </p:blipFill>
          <p:spPr bwMode="auto">
            <a:xfrm>
              <a:off x="46490059" y="18499156"/>
              <a:ext cx="2128257" cy="170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0" name="Picture 112"/>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002018" y="18058142"/>
              <a:ext cx="1023284" cy="129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3" name="Group 247"/>
          <p:cNvGrpSpPr>
            <a:grpSpLocks/>
          </p:cNvGrpSpPr>
          <p:nvPr/>
        </p:nvGrpSpPr>
        <p:grpSpPr bwMode="auto">
          <a:xfrm>
            <a:off x="45161200" y="16113125"/>
            <a:ext cx="5734050" cy="5651500"/>
            <a:chOff x="45388626" y="22998096"/>
            <a:chExt cx="2272557" cy="2240152"/>
          </a:xfrm>
        </p:grpSpPr>
        <p:pic>
          <p:nvPicPr>
            <p:cNvPr id="14577" name="Picture 236"/>
            <p:cNvPicPr>
              <a:picLocks noChangeAspect="1"/>
            </p:cNvPicPr>
            <p:nvPr/>
          </p:nvPicPr>
          <p:blipFill>
            <a:blip r:embed="rId35">
              <a:extLst>
                <a:ext uri="{28A0092B-C50C-407E-A947-70E740481C1C}">
                  <a14:useLocalDpi xmlns:a14="http://schemas.microsoft.com/office/drawing/2010/main" val="0"/>
                </a:ext>
              </a:extLst>
            </a:blip>
            <a:srcRect r="47577" b="24503"/>
            <a:stretch>
              <a:fillRect/>
            </a:stretch>
          </p:blipFill>
          <p:spPr bwMode="auto">
            <a:xfrm>
              <a:off x="45504100" y="23512359"/>
              <a:ext cx="2157083" cy="172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8" name="Picture 111"/>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388626" y="22998096"/>
              <a:ext cx="622826" cy="114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4" name="Group 246"/>
          <p:cNvGrpSpPr>
            <a:grpSpLocks/>
          </p:cNvGrpSpPr>
          <p:nvPr/>
        </p:nvGrpSpPr>
        <p:grpSpPr bwMode="auto">
          <a:xfrm>
            <a:off x="38012688" y="21531263"/>
            <a:ext cx="6478587" cy="5070475"/>
            <a:chOff x="45505169" y="25514982"/>
            <a:chExt cx="2567729" cy="2009656"/>
          </a:xfrm>
        </p:grpSpPr>
        <p:pic>
          <p:nvPicPr>
            <p:cNvPr id="14575" name="Picture 238"/>
            <p:cNvPicPr>
              <a:picLocks noChangeAspect="1"/>
            </p:cNvPicPr>
            <p:nvPr/>
          </p:nvPicPr>
          <p:blipFill>
            <a:blip r:embed="rId36">
              <a:extLst>
                <a:ext uri="{28A0092B-C50C-407E-A947-70E740481C1C}">
                  <a14:useLocalDpi xmlns:a14="http://schemas.microsoft.com/office/drawing/2010/main" val="0"/>
                </a:ext>
              </a:extLst>
            </a:blip>
            <a:srcRect r="48338" b="24182"/>
            <a:stretch>
              <a:fillRect/>
            </a:stretch>
          </p:blipFill>
          <p:spPr bwMode="auto">
            <a:xfrm>
              <a:off x="45947135" y="25791439"/>
              <a:ext cx="2125763" cy="173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6" name="Picture 20"/>
            <p:cNvPicPr>
              <a:picLocks noChangeAspect="1"/>
            </p:cNvPicPr>
            <p:nvPr/>
          </p:nvPicPr>
          <p:blipFill>
            <a:blip r:embed="rId20">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45505169" y="25514982"/>
              <a:ext cx="786619" cy="9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5" name="Group 244"/>
          <p:cNvGrpSpPr>
            <a:grpSpLocks/>
          </p:cNvGrpSpPr>
          <p:nvPr/>
        </p:nvGrpSpPr>
        <p:grpSpPr bwMode="auto">
          <a:xfrm>
            <a:off x="37547550" y="26212800"/>
            <a:ext cx="7108825" cy="5218113"/>
            <a:chOff x="45154680" y="33529177"/>
            <a:chExt cx="2817698" cy="2068230"/>
          </a:xfrm>
        </p:grpSpPr>
        <p:pic>
          <p:nvPicPr>
            <p:cNvPr id="14573" name="Picture 240"/>
            <p:cNvPicPr>
              <a:picLocks noChangeAspect="1"/>
            </p:cNvPicPr>
            <p:nvPr/>
          </p:nvPicPr>
          <p:blipFill>
            <a:blip r:embed="rId37">
              <a:extLst>
                <a:ext uri="{28A0092B-C50C-407E-A947-70E740481C1C}">
                  <a14:useLocalDpi xmlns:a14="http://schemas.microsoft.com/office/drawing/2010/main" val="0"/>
                </a:ext>
              </a:extLst>
            </a:blip>
            <a:srcRect r="47577" b="24889"/>
            <a:stretch>
              <a:fillRect/>
            </a:stretch>
          </p:blipFill>
          <p:spPr bwMode="auto">
            <a:xfrm>
              <a:off x="45815295" y="33880354"/>
              <a:ext cx="2157083" cy="171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4" name="Picture 108"/>
            <p:cNvPicPr>
              <a:picLocks noChangeAspect="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154680" y="33529177"/>
              <a:ext cx="1320000" cy="118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76" name="Group 245"/>
          <p:cNvGrpSpPr>
            <a:grpSpLocks/>
          </p:cNvGrpSpPr>
          <p:nvPr/>
        </p:nvGrpSpPr>
        <p:grpSpPr bwMode="auto">
          <a:xfrm>
            <a:off x="38233350" y="31364238"/>
            <a:ext cx="6538913" cy="6569075"/>
            <a:chOff x="44788198" y="29915698"/>
            <a:chExt cx="2591427" cy="2603817"/>
          </a:xfrm>
        </p:grpSpPr>
        <p:pic>
          <p:nvPicPr>
            <p:cNvPr id="14571" name="Picture 242"/>
            <p:cNvPicPr>
              <a:picLocks noChangeAspect="1"/>
            </p:cNvPicPr>
            <p:nvPr/>
          </p:nvPicPr>
          <p:blipFill>
            <a:blip r:embed="rId38">
              <a:extLst>
                <a:ext uri="{28A0092B-C50C-407E-A947-70E740481C1C}">
                  <a14:useLocalDpi xmlns:a14="http://schemas.microsoft.com/office/drawing/2010/main" val="0"/>
                </a:ext>
              </a:extLst>
            </a:blip>
            <a:srcRect r="47577" b="1875"/>
            <a:stretch>
              <a:fillRect/>
            </a:stretch>
          </p:blipFill>
          <p:spPr bwMode="auto">
            <a:xfrm>
              <a:off x="45222542" y="30276397"/>
              <a:ext cx="2157083" cy="224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2" name="Picture 24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flipH="1">
              <a:off x="44788198" y="29915698"/>
              <a:ext cx="901740" cy="72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60" name="Table 259"/>
          <p:cNvGraphicFramePr>
            <a:graphicFrameLocks noGrp="1"/>
          </p:cNvGraphicFramePr>
          <p:nvPr/>
        </p:nvGraphicFramePr>
        <p:xfrm>
          <a:off x="46234350" y="26892250"/>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69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69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69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69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69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694" marB="0" anchor="b">
                    <a:lnL>
                      <a:noFill/>
                    </a:lnL>
                    <a:lnR>
                      <a:noFill/>
                    </a:lnR>
                    <a:lnT>
                      <a:noFill/>
                    </a:lnT>
                    <a:lnB>
                      <a:noFill/>
                    </a:lnB>
                  </a:tcPr>
                </a:tc>
              </a:tr>
            </a:tbl>
          </a:graphicData>
        </a:graphic>
      </p:graphicFrame>
      <p:graphicFrame>
        <p:nvGraphicFramePr>
          <p:cNvPr id="261" name="Table 260"/>
          <p:cNvGraphicFramePr>
            <a:graphicFrameLocks noGrp="1"/>
          </p:cNvGraphicFramePr>
          <p:nvPr/>
        </p:nvGraphicFramePr>
        <p:xfrm>
          <a:off x="46045438" y="32165925"/>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dirty="0">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graphicFrame>
        <p:nvGraphicFramePr>
          <p:cNvPr id="262" name="Table 261"/>
          <p:cNvGraphicFramePr>
            <a:graphicFrameLocks noGrp="1"/>
          </p:cNvGraphicFramePr>
          <p:nvPr/>
        </p:nvGraphicFramePr>
        <p:xfrm>
          <a:off x="40036750" y="32029400"/>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3" name="Table 262"/>
          <p:cNvGraphicFramePr>
            <a:graphicFrameLocks noGrp="1"/>
          </p:cNvGraphicFramePr>
          <p:nvPr/>
        </p:nvGraphicFramePr>
        <p:xfrm>
          <a:off x="39749413" y="26989088"/>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4" name="Table 263"/>
          <p:cNvGraphicFramePr>
            <a:graphicFrameLocks noGrp="1"/>
          </p:cNvGraphicFramePr>
          <p:nvPr/>
        </p:nvGraphicFramePr>
        <p:xfrm>
          <a:off x="39681150" y="22148800"/>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5" name="Table 264"/>
          <p:cNvGraphicFramePr>
            <a:graphicFrameLocks noGrp="1"/>
          </p:cNvGraphicFramePr>
          <p:nvPr/>
        </p:nvGraphicFramePr>
        <p:xfrm>
          <a:off x="46156563" y="22172613"/>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graphicFrame>
        <p:nvGraphicFramePr>
          <p:cNvPr id="266" name="Table 265"/>
          <p:cNvGraphicFramePr>
            <a:graphicFrameLocks noGrp="1"/>
          </p:cNvGraphicFramePr>
          <p:nvPr/>
        </p:nvGraphicFramePr>
        <p:xfrm>
          <a:off x="46127988" y="17283113"/>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69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694" marB="0" anchor="b">
                    <a:lnL>
                      <a:noFill/>
                    </a:lnL>
                    <a:lnR>
                      <a:noFill/>
                    </a:lnR>
                    <a:lnT>
                      <a:noFill/>
                    </a:lnT>
                    <a:lnB>
                      <a:noFill/>
                    </a:lnB>
                  </a:tcPr>
                </a:tc>
                <a:tc>
                  <a:txBody>
                    <a:bodyPr/>
                    <a:lstStyle/>
                    <a:p>
                      <a:pPr algn="ctr" fontAlgn="b"/>
                      <a:r>
                        <a:rPr lang="en-US" sz="1800" b="0" i="0" u="none" strike="noStrike" dirty="0" err="1">
                          <a:solidFill>
                            <a:srgbClr val="000000"/>
                          </a:solidFill>
                          <a:latin typeface="Verdana"/>
                        </a:rPr>
                        <a:t>P(Part</a:t>
                      </a:r>
                      <a:r>
                        <a:rPr lang="en-US" sz="1800" b="0" i="0" u="none" strike="noStrike" dirty="0">
                          <a:solidFill>
                            <a:srgbClr val="000000"/>
                          </a:solidFill>
                          <a:latin typeface="Verdana"/>
                        </a:rPr>
                        <a:t>)</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69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69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69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69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694" marB="0" anchor="b">
                    <a:lnL>
                      <a:noFill/>
                    </a:lnL>
                    <a:lnR>
                      <a:noFill/>
                    </a:lnR>
                    <a:lnT>
                      <a:noFill/>
                    </a:lnT>
                    <a:lnB>
                      <a:noFill/>
                    </a:lnB>
                  </a:tcPr>
                </a:tc>
              </a:tr>
            </a:tbl>
          </a:graphicData>
        </a:graphic>
      </p:graphicFrame>
      <p:graphicFrame>
        <p:nvGraphicFramePr>
          <p:cNvPr id="267" name="Table 266"/>
          <p:cNvGraphicFramePr>
            <a:graphicFrameLocks noGrp="1"/>
          </p:cNvGraphicFramePr>
          <p:nvPr/>
        </p:nvGraphicFramePr>
        <p:xfrm>
          <a:off x="39646225" y="17324388"/>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dirty="0">
                          <a:solidFill>
                            <a:srgbClr val="000000"/>
                          </a:solidFill>
                          <a:latin typeface="Verdana"/>
                        </a:rPr>
                        <a:t>Accuracy</a:t>
                      </a:r>
                    </a:p>
                  </a:txBody>
                  <a:tcPr marL="12702" marR="12702"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714" marB="0" anchor="b">
                    <a:lnL>
                      <a:noFill/>
                    </a:lnL>
                    <a:lnR>
                      <a:noFill/>
                    </a:lnR>
                    <a:lnT>
                      <a:noFill/>
                    </a:lnT>
                    <a:lnB>
                      <a:noFill/>
                    </a:lnB>
                  </a:tcPr>
                </a:tc>
              </a:tr>
              <a:tr h="287338">
                <a:tc>
                  <a:txBody>
                    <a:bodyPr/>
                    <a:lstStyle/>
                    <a:p>
                      <a:pPr algn="ctr" fontAlgn="ctr"/>
                      <a:r>
                        <a:rPr lang="en-US" sz="1800" b="0" i="0" u="none" strike="noStrike" dirty="0">
                          <a:latin typeface="Verdana"/>
                        </a:rPr>
                        <a:t>0.13</a:t>
                      </a:r>
                    </a:p>
                  </a:txBody>
                  <a:tcPr marL="12702" marR="12702" marT="12714" marB="0" anchor="ctr">
                    <a:lnL>
                      <a:noFill/>
                    </a:lnL>
                    <a:lnR>
                      <a:noFill/>
                    </a:lnR>
                    <a:lnT>
                      <a:noFill/>
                    </a:lnT>
                    <a:lnB>
                      <a:noFill/>
                    </a:lnB>
                  </a:tcPr>
                </a:tc>
                <a:tc>
                  <a:txBody>
                    <a:bodyPr/>
                    <a:lstStyle/>
                    <a:p>
                      <a:pPr algn="ctr" fontAlgn="b"/>
                      <a:r>
                        <a:rPr lang="en-US" sz="1800" b="0" i="0" u="none" strike="noStrike" dirty="0">
                          <a:latin typeface="Verdana"/>
                        </a:rPr>
                        <a:t>0.09</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0.01</a:t>
                      </a:r>
                    </a:p>
                  </a:txBody>
                  <a:tcPr marL="12702" marR="12702"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714" marB="0" anchor="b">
                    <a:lnL>
                      <a:noFill/>
                    </a:lnL>
                    <a:lnR>
                      <a:noFill/>
                    </a:lnR>
                    <a:lnT>
                      <a:noFill/>
                    </a:lnT>
                    <a:lnB>
                      <a:noFill/>
                    </a:lnB>
                  </a:tcPr>
                </a:tc>
              </a:tr>
            </a:tbl>
          </a:graphicData>
        </a:graphic>
      </p:graphicFrame>
      <p:graphicFrame>
        <p:nvGraphicFramePr>
          <p:cNvPr id="268" name="Table 267"/>
          <p:cNvGraphicFramePr>
            <a:graphicFrameLocks noGrp="1"/>
          </p:cNvGraphicFramePr>
          <p:nvPr/>
        </p:nvGraphicFramePr>
        <p:xfrm>
          <a:off x="40070088" y="12196763"/>
          <a:ext cx="4586288" cy="574676"/>
        </p:xfrm>
        <a:graphic>
          <a:graphicData uri="http://schemas.openxmlformats.org/drawingml/2006/table">
            <a:tbl>
              <a:tblPr/>
              <a:tblGrid>
                <a:gridCol w="1451357"/>
                <a:gridCol w="1044977"/>
                <a:gridCol w="1044977"/>
                <a:gridCol w="1044977"/>
              </a:tblGrid>
              <a:tr h="287338">
                <a:tc>
                  <a:txBody>
                    <a:bodyPr/>
                    <a:lstStyle/>
                    <a:p>
                      <a:pPr algn="ctr" fontAlgn="ctr"/>
                      <a:r>
                        <a:rPr lang="en-US" sz="1800" b="0" i="0" u="none" strike="noStrike">
                          <a:solidFill>
                            <a:srgbClr val="000000"/>
                          </a:solidFill>
                          <a:latin typeface="Verdana"/>
                        </a:rPr>
                        <a:t>Accuracy</a:t>
                      </a:r>
                    </a:p>
                  </a:txBody>
                  <a:tcPr marL="12702" marR="12702" marT="12694" marB="0" anchor="ctr">
                    <a:lnL>
                      <a:noFill/>
                    </a:lnL>
                    <a:lnR>
                      <a:noFill/>
                    </a:lnR>
                    <a:lnT>
                      <a:noFill/>
                    </a:lnT>
                    <a:lnB>
                      <a:noFill/>
                    </a:lnB>
                  </a:tcPr>
                </a:tc>
                <a:tc>
                  <a:txBody>
                    <a:bodyPr/>
                    <a:lstStyle/>
                    <a:p>
                      <a:pPr algn="ctr" fontAlgn="b"/>
                      <a:r>
                        <a:rPr lang="en-US" sz="1800" b="0" i="0" u="none" strike="noStrike" dirty="0">
                          <a:solidFill>
                            <a:srgbClr val="000000"/>
                          </a:solidFill>
                          <a:latin typeface="Verdana"/>
                        </a:rPr>
                        <a:t>P(whole) </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702" marR="12702" marT="1269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702" marR="12702" marT="1269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702" marR="12702" marT="12694" marB="0" anchor="ctr">
                    <a:lnL>
                      <a:noFill/>
                    </a:lnL>
                    <a:lnR>
                      <a:noFill/>
                    </a:lnR>
                    <a:lnT>
                      <a:noFill/>
                    </a:lnT>
                    <a:lnB>
                      <a:noFill/>
                    </a:lnB>
                  </a:tcPr>
                </a:tc>
                <a:tc>
                  <a:txBody>
                    <a:bodyPr/>
                    <a:lstStyle/>
                    <a:p>
                      <a:pPr algn="ctr" fontAlgn="b"/>
                      <a:r>
                        <a:rPr lang="en-US" sz="1800" b="0" i="0" u="none" strike="noStrike">
                          <a:latin typeface="Verdana"/>
                        </a:rPr>
                        <a:t>0.09</a:t>
                      </a:r>
                    </a:p>
                  </a:txBody>
                  <a:tcPr marL="12702" marR="12702" marT="12694" marB="0" anchor="b">
                    <a:lnL>
                      <a:noFill/>
                    </a:lnL>
                    <a:lnR>
                      <a:noFill/>
                    </a:lnR>
                    <a:lnT>
                      <a:noFill/>
                    </a:lnT>
                    <a:lnB>
                      <a:noFill/>
                    </a:lnB>
                  </a:tcPr>
                </a:tc>
                <a:tc>
                  <a:txBody>
                    <a:bodyPr/>
                    <a:lstStyle/>
                    <a:p>
                      <a:pPr algn="ctr" fontAlgn="b"/>
                      <a:r>
                        <a:rPr lang="en-US" sz="1800" b="0" i="0" u="none" strike="noStrike">
                          <a:latin typeface="Verdana"/>
                        </a:rPr>
                        <a:t>0.01</a:t>
                      </a:r>
                    </a:p>
                  </a:txBody>
                  <a:tcPr marL="12702" marR="12702" marT="12694" marB="0" anchor="b">
                    <a:lnL>
                      <a:noFill/>
                    </a:lnL>
                    <a:lnR>
                      <a:noFill/>
                    </a:lnR>
                    <a:lnT>
                      <a:noFill/>
                    </a:lnT>
                    <a:lnB>
                      <a:noFill/>
                    </a:lnB>
                  </a:tcPr>
                </a:tc>
                <a:tc>
                  <a:txBody>
                    <a:bodyPr/>
                    <a:lstStyle/>
                    <a:p>
                      <a:pPr algn="ctr" fontAlgn="b"/>
                      <a:r>
                        <a:rPr lang="en-US" sz="1800" b="0" i="0" u="none" strike="noStrike" dirty="0">
                          <a:latin typeface="Verdana"/>
                        </a:rPr>
                        <a:t>0.43</a:t>
                      </a:r>
                    </a:p>
                  </a:txBody>
                  <a:tcPr marL="12702" marR="12702" marT="12694" marB="0" anchor="b">
                    <a:lnL>
                      <a:noFill/>
                    </a:lnL>
                    <a:lnR>
                      <a:noFill/>
                    </a:lnR>
                    <a:lnT>
                      <a:noFill/>
                    </a:lnT>
                    <a:lnB>
                      <a:noFill/>
                    </a:lnB>
                  </a:tcPr>
                </a:tc>
              </a:tr>
            </a:tbl>
          </a:graphicData>
        </a:graphic>
      </p:graphicFrame>
      <p:graphicFrame>
        <p:nvGraphicFramePr>
          <p:cNvPr id="269" name="Table 268"/>
          <p:cNvGraphicFramePr>
            <a:graphicFrameLocks noGrp="1"/>
          </p:cNvGraphicFramePr>
          <p:nvPr/>
        </p:nvGraphicFramePr>
        <p:xfrm>
          <a:off x="46302613" y="12209463"/>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graphicFrame>
        <p:nvGraphicFramePr>
          <p:cNvPr id="270" name="Table 269"/>
          <p:cNvGraphicFramePr>
            <a:graphicFrameLocks noGrp="1"/>
          </p:cNvGraphicFramePr>
          <p:nvPr/>
        </p:nvGraphicFramePr>
        <p:xfrm>
          <a:off x="46353413" y="7081838"/>
          <a:ext cx="4584700" cy="574676"/>
        </p:xfrm>
        <a:graphic>
          <a:graphicData uri="http://schemas.openxmlformats.org/drawingml/2006/table">
            <a:tbl>
              <a:tblPr/>
              <a:tblGrid>
                <a:gridCol w="1450855"/>
                <a:gridCol w="1044615"/>
                <a:gridCol w="1044615"/>
                <a:gridCol w="1044615"/>
              </a:tblGrid>
              <a:tr h="287338">
                <a:tc>
                  <a:txBody>
                    <a:bodyPr/>
                    <a:lstStyle/>
                    <a:p>
                      <a:pPr algn="ctr" fontAlgn="ctr"/>
                      <a:r>
                        <a:rPr lang="en-US" sz="1800" b="0" i="0" u="none" strike="noStrike" dirty="0">
                          <a:solidFill>
                            <a:srgbClr val="000000"/>
                          </a:solidFill>
                          <a:latin typeface="Verdana"/>
                        </a:rPr>
                        <a:t>Accuracy</a:t>
                      </a:r>
                    </a:p>
                  </a:txBody>
                  <a:tcPr marL="12697" marR="12697" marT="12714" marB="0" anchor="ctr">
                    <a:lnL>
                      <a:noFill/>
                    </a:lnL>
                    <a:lnR>
                      <a:noFill/>
                    </a:lnR>
                    <a:lnT>
                      <a:noFill/>
                    </a:lnT>
                    <a:lnB>
                      <a:noFill/>
                    </a:lnB>
                  </a:tcPr>
                </a:tc>
                <a:tc>
                  <a:txBody>
                    <a:bodyPr/>
                    <a:lstStyle/>
                    <a:p>
                      <a:pPr algn="ctr" fontAlgn="b"/>
                      <a:r>
                        <a:rPr lang="en-US" sz="1800" b="0" i="0" u="none" strike="noStrike">
                          <a:solidFill>
                            <a:srgbClr val="000000"/>
                          </a:solidFill>
                          <a:latin typeface="Verdana"/>
                        </a:rPr>
                        <a:t>P(whole) </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P(Part)</a:t>
                      </a:r>
                    </a:p>
                  </a:txBody>
                  <a:tcPr marL="12697" marR="12697" marT="12714" marB="0" anchor="b">
                    <a:lnL>
                      <a:noFill/>
                    </a:lnL>
                    <a:lnR>
                      <a:noFill/>
                    </a:lnR>
                    <a:lnT>
                      <a:noFill/>
                    </a:lnT>
                    <a:lnB>
                      <a:noFill/>
                    </a:lnB>
                  </a:tcPr>
                </a:tc>
                <a:tc>
                  <a:txBody>
                    <a:bodyPr/>
                    <a:lstStyle/>
                    <a:p>
                      <a:pPr algn="ctr" fontAlgn="b"/>
                      <a:r>
                        <a:rPr lang="en-US" sz="1800" b="0" i="0" u="none" strike="noStrike">
                          <a:solidFill>
                            <a:srgbClr val="000000"/>
                          </a:solidFill>
                          <a:latin typeface="Verdana"/>
                        </a:rPr>
                        <a:t>P(Col.) </a:t>
                      </a:r>
                    </a:p>
                  </a:txBody>
                  <a:tcPr marL="12697" marR="12697" marT="12714" marB="0" anchor="b">
                    <a:lnL>
                      <a:noFill/>
                    </a:lnL>
                    <a:lnR>
                      <a:noFill/>
                    </a:lnR>
                    <a:lnT>
                      <a:noFill/>
                    </a:lnT>
                    <a:lnB>
                      <a:noFill/>
                    </a:lnB>
                  </a:tcPr>
                </a:tc>
              </a:tr>
              <a:tr h="287338">
                <a:tc>
                  <a:txBody>
                    <a:bodyPr/>
                    <a:lstStyle/>
                    <a:p>
                      <a:pPr algn="ctr" fontAlgn="ctr"/>
                      <a:r>
                        <a:rPr lang="en-US" sz="1800" b="0" i="0" u="none" strike="noStrike">
                          <a:latin typeface="Verdana"/>
                        </a:rPr>
                        <a:t>0.13</a:t>
                      </a:r>
                    </a:p>
                  </a:txBody>
                  <a:tcPr marL="12697" marR="12697" marT="12714" marB="0" anchor="ctr">
                    <a:lnL>
                      <a:noFill/>
                    </a:lnL>
                    <a:lnR>
                      <a:noFill/>
                    </a:lnR>
                    <a:lnT>
                      <a:noFill/>
                    </a:lnT>
                    <a:lnB>
                      <a:noFill/>
                    </a:lnB>
                  </a:tcPr>
                </a:tc>
                <a:tc>
                  <a:txBody>
                    <a:bodyPr/>
                    <a:lstStyle/>
                    <a:p>
                      <a:pPr algn="ctr" fontAlgn="b"/>
                      <a:r>
                        <a:rPr lang="en-US" sz="1800" b="0" i="0" u="none" strike="noStrike" dirty="0">
                          <a:latin typeface="Verdana"/>
                        </a:rPr>
                        <a:t>0.09</a:t>
                      </a:r>
                    </a:p>
                  </a:txBody>
                  <a:tcPr marL="12697" marR="12697" marT="12714" marB="0" anchor="b">
                    <a:lnL>
                      <a:noFill/>
                    </a:lnL>
                    <a:lnR>
                      <a:noFill/>
                    </a:lnR>
                    <a:lnT>
                      <a:noFill/>
                    </a:lnT>
                    <a:lnB>
                      <a:noFill/>
                    </a:lnB>
                  </a:tcPr>
                </a:tc>
                <a:tc>
                  <a:txBody>
                    <a:bodyPr/>
                    <a:lstStyle/>
                    <a:p>
                      <a:pPr algn="ctr" fontAlgn="b"/>
                      <a:r>
                        <a:rPr lang="en-US" sz="1800" b="0" i="0" u="none" strike="noStrike">
                          <a:latin typeface="Verdana"/>
                        </a:rPr>
                        <a:t>0.01</a:t>
                      </a:r>
                    </a:p>
                  </a:txBody>
                  <a:tcPr marL="12697" marR="12697" marT="12714" marB="0" anchor="b">
                    <a:lnL>
                      <a:noFill/>
                    </a:lnL>
                    <a:lnR>
                      <a:noFill/>
                    </a:lnR>
                    <a:lnT>
                      <a:noFill/>
                    </a:lnT>
                    <a:lnB>
                      <a:noFill/>
                    </a:lnB>
                  </a:tcPr>
                </a:tc>
                <a:tc>
                  <a:txBody>
                    <a:bodyPr/>
                    <a:lstStyle/>
                    <a:p>
                      <a:pPr algn="ctr" fontAlgn="b"/>
                      <a:r>
                        <a:rPr lang="en-US" sz="1800" b="0" i="0" u="none" strike="noStrike" dirty="0">
                          <a:latin typeface="Verdana"/>
                        </a:rPr>
                        <a:t>0.43</a:t>
                      </a:r>
                    </a:p>
                  </a:txBody>
                  <a:tcPr marL="12697" marR="12697" marT="12714" marB="0" anchor="b">
                    <a:lnL>
                      <a:noFill/>
                    </a:lnL>
                    <a:lnR>
                      <a:noFill/>
                    </a:lnR>
                    <a:lnT>
                      <a:noFill/>
                    </a:lnT>
                    <a:lnB>
                      <a:noFill/>
                    </a:lnB>
                  </a:tcPr>
                </a:tc>
              </a:tr>
            </a:tbl>
          </a:graphicData>
        </a:graphic>
      </p:graphicFrame>
      <p:sp>
        <p:nvSpPr>
          <p:cNvPr id="376" name="Rounded Rectangle 375"/>
          <p:cNvSpPr/>
          <p:nvPr/>
        </p:nvSpPr>
        <p:spPr>
          <a:xfrm>
            <a:off x="17559338" y="4838700"/>
            <a:ext cx="20758150" cy="16079788"/>
          </a:xfrm>
          <a:prstGeom prst="roundRect">
            <a:avLst>
              <a:gd name="adj" fmla="val 4385"/>
            </a:avLst>
          </a:prstGeom>
          <a:solidFill>
            <a:srgbClr val="FFFFFF"/>
          </a:solid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7" name="Straight Connector 126"/>
          <p:cNvCxnSpPr/>
          <p:nvPr/>
        </p:nvCxnSpPr>
        <p:spPr bwMode="auto">
          <a:xfrm>
            <a:off x="18002250" y="6561138"/>
            <a:ext cx="19234150" cy="1587"/>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bwMode="auto">
          <a:xfrm>
            <a:off x="18002250" y="4995863"/>
            <a:ext cx="19405600" cy="1568450"/>
          </a:xfrm>
          <a:prstGeom prst="rect">
            <a:avLst/>
          </a:prstGeom>
        </p:spPr>
        <p:txBody>
          <a:bodyPr wrap="none">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Data Collection and presentation</a:t>
            </a:r>
          </a:p>
        </p:txBody>
      </p:sp>
      <p:sp>
        <p:nvSpPr>
          <p:cNvPr id="129" name="Rectangle 128"/>
          <p:cNvSpPr/>
          <p:nvPr/>
        </p:nvSpPr>
        <p:spPr bwMode="auto">
          <a:xfrm>
            <a:off x="31967488" y="8996363"/>
            <a:ext cx="6037262" cy="8863012"/>
          </a:xfrm>
          <a:prstGeom prst="rect">
            <a:avLst/>
          </a:prstGeom>
        </p:spPr>
        <p:txBody>
          <a:bodyPr>
            <a:spAutoFit/>
          </a:bodyPr>
          <a:lstStyle/>
          <a:p>
            <a:pPr defTabSz="457200">
              <a:defRPr/>
            </a:pPr>
            <a:r>
              <a:rPr lang="en-US" sz="5400" b="1" dirty="0">
                <a:solidFill>
                  <a:srgbClr val="404040"/>
                </a:solidFill>
                <a:effectLst>
                  <a:outerShdw blurRad="38100" dist="38100" dir="2700000" algn="tl">
                    <a:srgbClr val="DDDDDD"/>
                  </a:outerShdw>
                </a:effectLst>
                <a:latin typeface="Helvetica" charset="0"/>
                <a:cs typeface="Helvetica" charset="0"/>
              </a:rPr>
              <a:t>Colors for two adjacent objects to either side of the target object were unique. </a:t>
            </a:r>
          </a:p>
          <a:p>
            <a:pPr defTabSz="457200">
              <a:defRPr/>
            </a:pPr>
            <a:endParaRPr lang="en-US" sz="1400" b="1" dirty="0">
              <a:solidFill>
                <a:srgbClr val="404040"/>
              </a:solidFill>
              <a:effectLst>
                <a:outerShdw blurRad="38100" dist="38100" dir="2700000" algn="tl">
                  <a:srgbClr val="DDDDDD"/>
                </a:outerShdw>
              </a:effectLst>
              <a:latin typeface="Helvetica" charset="0"/>
              <a:cs typeface="Helvetica" charset="0"/>
            </a:endParaRPr>
          </a:p>
          <a:p>
            <a:pPr defTabSz="457200">
              <a:defRPr/>
            </a:pPr>
            <a:r>
              <a:rPr lang="en-US" sz="5400" b="1" dirty="0">
                <a:solidFill>
                  <a:srgbClr val="404040"/>
                </a:solidFill>
                <a:effectLst>
                  <a:outerShdw blurRad="38100" dist="38100" dir="2700000" algn="tl">
                    <a:srgbClr val="DDDDDD"/>
                  </a:outerShdw>
                </a:effectLst>
                <a:latin typeface="Helvetica" charset="0"/>
                <a:cs typeface="Helvetica" charset="0"/>
              </a:rPr>
              <a:t>On each trial, position and part of the color response was coded</a:t>
            </a:r>
          </a:p>
          <a:p>
            <a:pPr defTabSz="457200">
              <a:defRPr/>
            </a:pPr>
            <a:endParaRPr lang="en-US" sz="1600" b="1" dirty="0">
              <a:solidFill>
                <a:srgbClr val="404040"/>
              </a:solidFill>
              <a:effectLst>
                <a:outerShdw blurRad="38100" dist="38100" dir="2700000" algn="tl">
                  <a:srgbClr val="DDDDDD"/>
                </a:outerShdw>
              </a:effectLst>
              <a:latin typeface="Helvetica" charset="0"/>
              <a:cs typeface="Helvetica" charset="0"/>
            </a:endParaRPr>
          </a:p>
        </p:txBody>
      </p:sp>
      <p:pic>
        <p:nvPicPr>
          <p:cNvPr id="14480" name="Picture 283"/>
          <p:cNvPicPr>
            <a:picLocks noChangeAspect="1"/>
          </p:cNvPicPr>
          <p:nvPr/>
        </p:nvPicPr>
        <p:blipFill>
          <a:blip r:embed="rId39">
            <a:extLst>
              <a:ext uri="{28A0092B-C50C-407E-A947-70E740481C1C}">
                <a14:useLocalDpi xmlns:a14="http://schemas.microsoft.com/office/drawing/2010/main" val="0"/>
              </a:ext>
            </a:extLst>
          </a:blip>
          <a:srcRect t="42905"/>
          <a:stretch>
            <a:fillRect/>
          </a:stretch>
        </p:blipFill>
        <p:spPr bwMode="auto">
          <a:xfrm rot="5400000">
            <a:off x="41953657" y="9427368"/>
            <a:ext cx="29591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7" name="Table 286"/>
          <p:cNvGraphicFramePr>
            <a:graphicFrameLocks noGrp="1"/>
          </p:cNvGraphicFramePr>
          <p:nvPr/>
        </p:nvGraphicFramePr>
        <p:xfrm>
          <a:off x="43741975" y="8213725"/>
          <a:ext cx="1319213" cy="2846390"/>
        </p:xfrm>
        <a:graphic>
          <a:graphicData uri="http://schemas.openxmlformats.org/drawingml/2006/table">
            <a:tbl>
              <a:tblPr/>
              <a:tblGrid>
                <a:gridCol w="1319213"/>
              </a:tblGrid>
              <a:tr h="569278">
                <a:tc>
                  <a:txBody>
                    <a:bodyPr/>
                    <a:lstStyle/>
                    <a:p>
                      <a:pPr algn="ctr" fontAlgn="b"/>
                      <a:r>
                        <a:rPr lang="en-US" sz="2400" b="0" i="0" u="none" strike="noStrike" dirty="0">
                          <a:latin typeface="Verdana"/>
                        </a:rPr>
                        <a:t>0.002</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0.007</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0.018</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0.050</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r h="569278">
                <a:tc>
                  <a:txBody>
                    <a:bodyPr/>
                    <a:lstStyle/>
                    <a:p>
                      <a:pPr algn="ctr" fontAlgn="b"/>
                      <a:r>
                        <a:rPr lang="en-US" sz="2400" b="0" i="0" u="none" strike="noStrike" dirty="0">
                          <a:latin typeface="Verdana"/>
                        </a:rPr>
                        <a:t>0.135</a:t>
                      </a:r>
                    </a:p>
                  </a:txBody>
                  <a:tcPr marL="12703" marR="12703" marT="12699" marB="0" anchor="b">
                    <a:lnL>
                      <a:noFill/>
                    </a:lnL>
                    <a:lnR>
                      <a:noFill/>
                    </a:lnR>
                    <a:lnT>
                      <a:noFill/>
                    </a:lnT>
                    <a:lnB>
                      <a:noFill/>
                    </a:lnB>
                    <a:lnTlToBr w="12700" cmpd="sng">
                      <a:noFill/>
                      <a:prstDash val="solid"/>
                    </a:lnTlToBr>
                    <a:lnBlToTr w="12700" cmpd="sng">
                      <a:noFill/>
                      <a:prstDash val="solid"/>
                    </a:lnBlToTr>
                    <a:solidFill>
                      <a:schemeClr val="bg1"/>
                    </a:solidFill>
                  </a:tcPr>
                </a:tc>
              </a:tr>
            </a:tbl>
          </a:graphicData>
        </a:graphic>
      </p:graphicFrame>
      <p:sp>
        <p:nvSpPr>
          <p:cNvPr id="289" name="Rectangle 288"/>
          <p:cNvSpPr/>
          <p:nvPr/>
        </p:nvSpPr>
        <p:spPr>
          <a:xfrm>
            <a:off x="38709600" y="6376988"/>
            <a:ext cx="4854575" cy="4402137"/>
          </a:xfrm>
          <a:prstGeom prst="rect">
            <a:avLst/>
          </a:prstGeom>
        </p:spPr>
        <p:txBody>
          <a:bodyPr>
            <a:spAutoFit/>
          </a:bodyPr>
          <a:lstStyle/>
          <a:p>
            <a:pPr defTabSz="457200">
              <a:defRPr/>
            </a:pPr>
            <a:endParaRPr lang="en-US" sz="4000" b="1">
              <a:solidFill>
                <a:srgbClr val="404040"/>
              </a:solidFill>
              <a:effectLst>
                <a:outerShdw blurRad="38100" dist="38100" dir="2700000" algn="tl">
                  <a:srgbClr val="DDDDDD"/>
                </a:outerShdw>
              </a:effectLst>
              <a:latin typeface="Helvetica" charset="0"/>
              <a:cs typeface="Helvetica" charset="0"/>
            </a:endParaRPr>
          </a:p>
          <a:p>
            <a:pPr defTabSz="457200">
              <a:defRPr/>
            </a:pPr>
            <a:r>
              <a:rPr lang="en-US" sz="4000" b="1">
                <a:solidFill>
                  <a:srgbClr val="404040"/>
                </a:solidFill>
                <a:effectLst>
                  <a:outerShdw blurRad="38100" dist="38100" dir="2700000" algn="tl">
                    <a:srgbClr val="DDDDDD"/>
                  </a:outerShdw>
                </a:effectLst>
                <a:latin typeface="Helvetica" charset="0"/>
                <a:cs typeface="Helvetica" charset="0"/>
              </a:rPr>
              <a:t>Marker size represents log response proportion of the color in that position</a:t>
            </a:r>
          </a:p>
        </p:txBody>
      </p:sp>
      <p:sp>
        <p:nvSpPr>
          <p:cNvPr id="292" name="Rectangle 291"/>
          <p:cNvSpPr/>
          <p:nvPr/>
        </p:nvSpPr>
        <p:spPr bwMode="auto">
          <a:xfrm>
            <a:off x="38658800" y="4687888"/>
            <a:ext cx="9351963" cy="1570037"/>
          </a:xfrm>
          <a:prstGeom prst="rect">
            <a:avLst/>
          </a:prstGeom>
        </p:spPr>
        <p:txBody>
          <a:bodyPr wrap="none">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Detailed results</a:t>
            </a:r>
          </a:p>
        </p:txBody>
      </p:sp>
      <p:cxnSp>
        <p:nvCxnSpPr>
          <p:cNvPr id="293" name="Straight Connector 292"/>
          <p:cNvCxnSpPr/>
          <p:nvPr/>
        </p:nvCxnSpPr>
        <p:spPr bwMode="auto">
          <a:xfrm>
            <a:off x="38817550" y="6203950"/>
            <a:ext cx="9193213" cy="53975"/>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grpSp>
        <p:nvGrpSpPr>
          <p:cNvPr id="14490" name="Group 304"/>
          <p:cNvGrpSpPr>
            <a:grpSpLocks/>
          </p:cNvGrpSpPr>
          <p:nvPr/>
        </p:nvGrpSpPr>
        <p:grpSpPr bwMode="auto">
          <a:xfrm>
            <a:off x="17981613" y="7358063"/>
            <a:ext cx="14409737" cy="12457112"/>
            <a:chOff x="17943747" y="7165579"/>
            <a:chExt cx="14409674" cy="12456593"/>
          </a:xfrm>
        </p:grpSpPr>
        <p:sp>
          <p:nvSpPr>
            <p:cNvPr id="273" name="Rectangle 272"/>
            <p:cNvSpPr/>
            <p:nvPr/>
          </p:nvSpPr>
          <p:spPr bwMode="auto">
            <a:xfrm rot="10800000">
              <a:off x="21086983" y="7708481"/>
              <a:ext cx="2584439" cy="725616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0" name="Rectangle 149"/>
            <p:cNvSpPr/>
            <p:nvPr/>
          </p:nvSpPr>
          <p:spPr bwMode="auto">
            <a:xfrm rot="5400000">
              <a:off x="26444821" y="12892904"/>
              <a:ext cx="2582754" cy="725643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44" name="TextBox 11"/>
            <p:cNvSpPr txBox="1">
              <a:spLocks noChangeArrowheads="1"/>
            </p:cNvSpPr>
            <p:nvPr/>
          </p:nvSpPr>
          <p:spPr bwMode="auto">
            <a:xfrm rot="-5400000">
              <a:off x="17624772" y="12522394"/>
              <a:ext cx="37221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B color for part A</a:t>
              </a:r>
            </a:p>
          </p:txBody>
        </p:sp>
        <p:sp>
          <p:nvSpPr>
            <p:cNvPr id="134" name="TextBox 9"/>
            <p:cNvSpPr txBox="1">
              <a:spLocks noChangeArrowheads="1"/>
            </p:cNvSpPr>
            <p:nvPr/>
          </p:nvSpPr>
          <p:spPr bwMode="auto">
            <a:xfrm flipV="1">
              <a:off x="28897449" y="16102832"/>
              <a:ext cx="865183" cy="1539811"/>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4546" name="TextBox 12"/>
            <p:cNvSpPr txBox="1">
              <a:spLocks noChangeArrowheads="1"/>
            </p:cNvSpPr>
            <p:nvPr/>
          </p:nvSpPr>
          <p:spPr bwMode="auto">
            <a:xfrm>
              <a:off x="27497718" y="18435053"/>
              <a:ext cx="48557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1100">
                  <a:solidFill>
                    <a:srgbClr val="FFFFFF"/>
                  </a:solidFill>
                  <a:latin typeface="Helvetica" charset="0"/>
                  <a:cs typeface="Helvetica" charset="0"/>
                </a:rPr>
                <a:t>Reports of part B color for part B</a:t>
              </a:r>
            </a:p>
          </p:txBody>
        </p:sp>
        <p:grpSp>
          <p:nvGrpSpPr>
            <p:cNvPr id="14547" name="Group 25"/>
            <p:cNvGrpSpPr>
              <a:grpSpLocks/>
            </p:cNvGrpSpPr>
            <p:nvPr/>
          </p:nvGrpSpPr>
          <p:grpSpPr bwMode="auto">
            <a:xfrm rot="-5400000">
              <a:off x="27570229" y="14890278"/>
              <a:ext cx="546853" cy="6701538"/>
              <a:chOff x="423552" y="3679144"/>
              <a:chExt cx="104755" cy="1640470"/>
            </a:xfrm>
          </p:grpSpPr>
          <p:sp>
            <p:nvSpPr>
              <p:cNvPr id="145" name="Left Brace 144"/>
              <p:cNvSpPr/>
              <p:nvPr/>
            </p:nvSpPr>
            <p:spPr>
              <a:xfrm>
                <a:off x="424224" y="3678188"/>
                <a:ext cx="102174" cy="730184"/>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46" name="Left Brace 145"/>
              <p:cNvSpPr/>
              <p:nvPr/>
            </p:nvSpPr>
            <p:spPr>
              <a:xfrm>
                <a:off x="426048" y="4559538"/>
                <a:ext cx="102174" cy="760107"/>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143" name="Left Brace 142"/>
            <p:cNvSpPr/>
            <p:nvPr/>
          </p:nvSpPr>
          <p:spPr bwMode="auto">
            <a:xfrm>
              <a:off x="20148774" y="8011681"/>
              <a:ext cx="725485" cy="2960565"/>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sp>
          <p:nvSpPr>
            <p:cNvPr id="144" name="Left Brace 143"/>
            <p:cNvSpPr/>
            <p:nvPr/>
          </p:nvSpPr>
          <p:spPr bwMode="auto">
            <a:xfrm>
              <a:off x="20148774" y="11616744"/>
              <a:ext cx="725485" cy="2960564"/>
            </a:xfrm>
            <a:prstGeom prst="leftBrace">
              <a:avLst/>
            </a:prstGeom>
            <a:ln w="1270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solidFill>
                  <a:srgbClr val="FFFFFF"/>
                </a:solidFill>
              </a:endParaRPr>
            </a:p>
          </p:txBody>
        </p:sp>
        <p:pic>
          <p:nvPicPr>
            <p:cNvPr id="14550" name="Picture 118"/>
            <p:cNvPicPr>
              <a:picLocks noChangeAspect="1"/>
            </p:cNvPicPr>
            <p:nvPr/>
          </p:nvPicPr>
          <p:blipFill>
            <a:blip r:embed="rId4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20019761" y="8795878"/>
              <a:ext cx="3353256" cy="149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51" name="Picture 119"/>
            <p:cNvPicPr>
              <a:picLocks noChangeAspect="1"/>
            </p:cNvPicPr>
            <p:nvPr/>
          </p:nvPicPr>
          <p:blipFill>
            <a:blip r:embed="rId4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20086638" y="12317131"/>
              <a:ext cx="3385918" cy="160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52" name="Picture 121"/>
            <p:cNvPicPr>
              <a:picLocks noChangeAspect="1"/>
            </p:cNvPicPr>
            <p:nvPr/>
          </p:nvPicPr>
          <p:blipFill>
            <a:blip r:embed="rId4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flipV="1">
              <a:off x="27887876" y="16533370"/>
              <a:ext cx="3228060" cy="12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53" name="Picture 122"/>
            <p:cNvPicPr>
              <a:picLocks noChangeAspect="1"/>
            </p:cNvPicPr>
            <p:nvPr/>
          </p:nvPicPr>
          <p:blipFill>
            <a:blip r:embed="rId4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flipV="1">
              <a:off x="24454789" y="16647687"/>
              <a:ext cx="3108305" cy="116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9"/>
            <p:cNvSpPr txBox="1">
              <a:spLocks noChangeArrowheads="1"/>
            </p:cNvSpPr>
            <p:nvPr/>
          </p:nvSpPr>
          <p:spPr bwMode="auto">
            <a:xfrm flipV="1">
              <a:off x="25346227" y="16106006"/>
              <a:ext cx="865184" cy="1539811"/>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52" name="TextBox 9"/>
            <p:cNvSpPr txBox="1">
              <a:spLocks noChangeArrowheads="1"/>
            </p:cNvSpPr>
            <p:nvPr/>
          </p:nvSpPr>
          <p:spPr bwMode="auto">
            <a:xfrm rot="5400000" flipV="1">
              <a:off x="21791052" y="12135012"/>
              <a:ext cx="866739" cy="1538280"/>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53" name="TextBox 9"/>
            <p:cNvSpPr txBox="1">
              <a:spLocks noChangeArrowheads="1"/>
            </p:cNvSpPr>
            <p:nvPr/>
          </p:nvSpPr>
          <p:spPr bwMode="auto">
            <a:xfrm rot="5400000" flipV="1">
              <a:off x="21777558" y="8578366"/>
              <a:ext cx="866739" cy="1539868"/>
            </a:xfrm>
            <a:prstGeom prst="rect">
              <a:avLst/>
            </a:prstGeom>
            <a:noFill/>
            <a:ln w="9525">
              <a:noFill/>
              <a:miter lim="800000"/>
              <a:headEnd/>
              <a:tailEnd/>
            </a:ln>
          </p:spPr>
          <p:txBody>
            <a:bodyPr>
              <a:spAutoFit/>
            </a:bodyPr>
            <a:lstStyle/>
            <a:p>
              <a:pPr>
                <a:defRPr/>
              </a:pPr>
              <a:r>
                <a:rPr lang="en-US" dirty="0">
                  <a:solidFill>
                    <a:schemeClr val="tx1">
                      <a:lumMod val="50000"/>
                      <a:lumOff val="50000"/>
                    </a:schemeClr>
                  </a:solidFill>
                  <a:latin typeface="Calibri" charset="0"/>
                  <a:ea typeface="ＭＳ Ｐゴシック" charset="-128"/>
                  <a:cs typeface="ＭＳ Ｐゴシック" charset="-128"/>
                </a:rPr>
                <a:t>I</a:t>
              </a:r>
            </a:p>
          </p:txBody>
        </p:sp>
        <p:sp>
          <p:nvSpPr>
            <p:cNvPr id="14557" name="TextBox 11"/>
            <p:cNvSpPr txBox="1">
              <a:spLocks noChangeArrowheads="1"/>
            </p:cNvSpPr>
            <p:nvPr/>
          </p:nvSpPr>
          <p:spPr bwMode="auto">
            <a:xfrm rot="-5400000">
              <a:off x="17697172" y="8863802"/>
              <a:ext cx="35788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A color for part A</a:t>
              </a:r>
            </a:p>
          </p:txBody>
        </p:sp>
        <p:sp>
          <p:nvSpPr>
            <p:cNvPr id="14558" name="TextBox 11"/>
            <p:cNvSpPr txBox="1">
              <a:spLocks noChangeArrowheads="1"/>
            </p:cNvSpPr>
            <p:nvPr/>
          </p:nvSpPr>
          <p:spPr bwMode="auto">
            <a:xfrm>
              <a:off x="27293276" y="18421840"/>
              <a:ext cx="4619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B color for part B</a:t>
              </a:r>
            </a:p>
          </p:txBody>
        </p:sp>
        <p:sp>
          <p:nvSpPr>
            <p:cNvPr id="14559" name="TextBox 11"/>
            <p:cNvSpPr txBox="1">
              <a:spLocks noChangeArrowheads="1"/>
            </p:cNvSpPr>
            <p:nvPr/>
          </p:nvSpPr>
          <p:spPr bwMode="auto">
            <a:xfrm>
              <a:off x="23623988" y="18421843"/>
              <a:ext cx="4619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solidFill>
                    <a:srgbClr val="000000"/>
                  </a:solidFill>
                  <a:latin typeface="Helvetica" charset="0"/>
                  <a:cs typeface="Helvetica" charset="0"/>
                </a:rPr>
                <a:t>Reports of part A color for part B</a:t>
              </a:r>
            </a:p>
          </p:txBody>
        </p:sp>
        <p:pic>
          <p:nvPicPr>
            <p:cNvPr id="14560" name="Picture 271"/>
            <p:cNvPicPr>
              <a:picLocks noChangeAspect="1"/>
            </p:cNvPicPr>
            <p:nvPr/>
          </p:nvPicPr>
          <p:blipFill>
            <a:blip r:embed="rId44">
              <a:extLst>
                <a:ext uri="{28A0092B-C50C-407E-A947-70E740481C1C}">
                  <a14:useLocalDpi xmlns:a14="http://schemas.microsoft.com/office/drawing/2010/main" val="0"/>
                </a:ext>
              </a:extLst>
            </a:blip>
            <a:srcRect l="6702" t="5727" r="47906" b="13976"/>
            <a:stretch>
              <a:fillRect/>
            </a:stretch>
          </p:blipFill>
          <p:spPr bwMode="auto">
            <a:xfrm>
              <a:off x="22379328" y="7165579"/>
              <a:ext cx="9550045" cy="938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61" name="Group 160"/>
            <p:cNvGrpSpPr>
              <a:grpSpLocks/>
            </p:cNvGrpSpPr>
            <p:nvPr/>
          </p:nvGrpSpPr>
          <p:grpSpPr bwMode="auto">
            <a:xfrm>
              <a:off x="17943747" y="15069815"/>
              <a:ext cx="5738541" cy="3936290"/>
              <a:chOff x="5192492" y="29544849"/>
              <a:chExt cx="11663409" cy="8000350"/>
            </a:xfrm>
          </p:grpSpPr>
          <p:sp>
            <p:nvSpPr>
              <p:cNvPr id="157" name="Rectangle 156"/>
              <p:cNvSpPr/>
              <p:nvPr/>
            </p:nvSpPr>
            <p:spPr>
              <a:xfrm rot="5400000">
                <a:off x="8728872" y="29417958"/>
                <a:ext cx="4813781" cy="1144127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566" name="Picture 120"/>
              <p:cNvPicPr>
                <a:picLocks noChangeAspect="1"/>
              </p:cNvPicPr>
              <p:nvPr/>
            </p:nvPicPr>
            <p:blipFill>
              <a:blip r:embed="rId4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192492" y="32179319"/>
                <a:ext cx="10985371" cy="491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67" name="TextBox 132"/>
              <p:cNvSpPr txBox="1">
                <a:spLocks noChangeArrowheads="1"/>
              </p:cNvSpPr>
              <p:nvPr/>
            </p:nvSpPr>
            <p:spPr bwMode="auto">
              <a:xfrm>
                <a:off x="5300087" y="29544849"/>
                <a:ext cx="11437319" cy="294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b="1">
                    <a:latin typeface="Helvetica" charset="0"/>
                    <a:cs typeface="Helvetica" charset="0"/>
                  </a:rPr>
                  <a:t>True target and adjacent distractors</a:t>
                </a:r>
              </a:p>
            </p:txBody>
          </p:sp>
          <p:cxnSp>
            <p:nvCxnSpPr>
              <p:cNvPr id="158" name="Straight Arrow Connector 157"/>
              <p:cNvCxnSpPr/>
              <p:nvPr/>
            </p:nvCxnSpPr>
            <p:spPr>
              <a:xfrm rot="5400000" flipH="1" flipV="1">
                <a:off x="10093621" y="36503365"/>
                <a:ext cx="1364766" cy="3226"/>
              </a:xfrm>
              <a:prstGeom prst="straightConnector1">
                <a:avLst/>
              </a:prstGeom>
              <a:ln w="177800" cap="flat" cmpd="sng" algn="ctr">
                <a:solidFill>
                  <a:srgbClr val="FFFFFF"/>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pic>
          <p:nvPicPr>
            <p:cNvPr id="14562" name="Picture 298"/>
            <p:cNvPicPr>
              <a:picLocks noChangeAspect="1"/>
            </p:cNvPicPr>
            <p:nvPr/>
          </p:nvPicPr>
          <p:blipFill>
            <a:blip r:embed="rId46">
              <a:extLst>
                <a:ext uri="{28A0092B-C50C-407E-A947-70E740481C1C}">
                  <a14:useLocalDpi xmlns:a14="http://schemas.microsoft.com/office/drawing/2010/main" val="0"/>
                </a:ext>
              </a:extLst>
            </a:blip>
            <a:srcRect l="15318" t="75133" r="47906" b="13976"/>
            <a:stretch>
              <a:fillRect/>
            </a:stretch>
          </p:blipFill>
          <p:spPr bwMode="auto">
            <a:xfrm>
              <a:off x="23963727" y="15303500"/>
              <a:ext cx="7737046" cy="127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6" name="Straight Connector 295"/>
            <p:cNvCxnSpPr/>
            <p:nvPr/>
          </p:nvCxnSpPr>
          <p:spPr>
            <a:xfrm rot="5400000" flipH="1" flipV="1">
              <a:off x="21778558" y="13603417"/>
              <a:ext cx="1188353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18902593" y="11248459"/>
              <a:ext cx="12423721"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65" name="Straight Connector 164"/>
          <p:cNvCxnSpPr/>
          <p:nvPr/>
        </p:nvCxnSpPr>
        <p:spPr bwMode="auto">
          <a:xfrm>
            <a:off x="479425" y="23758525"/>
            <a:ext cx="13239750" cy="1588"/>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166" name="Rectangle 165"/>
          <p:cNvSpPr/>
          <p:nvPr/>
        </p:nvSpPr>
        <p:spPr bwMode="auto">
          <a:xfrm>
            <a:off x="369888" y="21197888"/>
            <a:ext cx="14692312" cy="2554287"/>
          </a:xfrm>
          <a:prstGeom prst="rect">
            <a:avLst/>
          </a:prstGeom>
        </p:spPr>
        <p:txBody>
          <a:bodyPr>
            <a:spAutoFit/>
          </a:bodyPr>
          <a:lstStyle/>
          <a:p>
            <a:pPr defTabSz="457200">
              <a:defRPr/>
            </a:pPr>
            <a:r>
              <a:rPr lang="en-US" sz="8000" b="1">
                <a:solidFill>
                  <a:srgbClr val="404040"/>
                </a:solidFill>
                <a:effectLst>
                  <a:outerShdw blurRad="38100" dist="38100" dir="2700000" algn="tl">
                    <a:srgbClr val="DDDDDD"/>
                  </a:outerShdw>
                </a:effectLst>
                <a:latin typeface="Helvetica" charset="0"/>
                <a:cs typeface="Helvetica" charset="0"/>
              </a:rPr>
              <a:t>Predicted responses from sampling at different levels</a:t>
            </a:r>
          </a:p>
        </p:txBody>
      </p:sp>
      <p:sp>
        <p:nvSpPr>
          <p:cNvPr id="168" name="Rounded Rectangle 167"/>
          <p:cNvSpPr/>
          <p:nvPr/>
        </p:nvSpPr>
        <p:spPr bwMode="auto">
          <a:xfrm flipH="1">
            <a:off x="-3175" y="20937538"/>
            <a:ext cx="17562513" cy="17467262"/>
          </a:xfrm>
          <a:prstGeom prst="roundRect">
            <a:avLst>
              <a:gd name="adj" fmla="val 4385"/>
            </a:avLst>
          </a:prstGeom>
          <a:no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494" name="TextBox 174"/>
          <p:cNvSpPr txBox="1">
            <a:spLocks noChangeArrowheads="1"/>
          </p:cNvSpPr>
          <p:nvPr/>
        </p:nvSpPr>
        <p:spPr bwMode="auto">
          <a:xfrm>
            <a:off x="12922250" y="31559500"/>
            <a:ext cx="44354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latin typeface="Helvetica" charset="0"/>
                <a:cs typeface="Helvetica" charset="0"/>
              </a:rPr>
              <a:t>Sample one color</a:t>
            </a:r>
          </a:p>
          <a:p>
            <a:pPr algn="ctr" eaLnBrk="1" hangingPunct="1"/>
            <a:r>
              <a:rPr lang="en-US" sz="2800">
                <a:latin typeface="Helvetica" charset="0"/>
                <a:cs typeface="Helvetica" charset="0"/>
              </a:rPr>
              <a:t>(respond twice)</a:t>
            </a:r>
            <a:endParaRPr lang="en-US" sz="2800"/>
          </a:p>
        </p:txBody>
      </p:sp>
      <p:sp>
        <p:nvSpPr>
          <p:cNvPr id="14495" name="TextBox 137"/>
          <p:cNvSpPr txBox="1">
            <a:spLocks noChangeArrowheads="1"/>
          </p:cNvSpPr>
          <p:nvPr/>
        </p:nvSpPr>
        <p:spPr bwMode="auto">
          <a:xfrm>
            <a:off x="1731963" y="24031575"/>
            <a:ext cx="430688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a:latin typeface="Helvetica" charset="0"/>
                <a:cs typeface="Helvetica" charset="0"/>
              </a:rPr>
              <a:t>Sample whole objects</a:t>
            </a:r>
          </a:p>
        </p:txBody>
      </p:sp>
      <p:sp>
        <p:nvSpPr>
          <p:cNvPr id="14496" name="TextBox 138"/>
          <p:cNvSpPr txBox="1">
            <a:spLocks noChangeArrowheads="1"/>
          </p:cNvSpPr>
          <p:nvPr/>
        </p:nvSpPr>
        <p:spPr bwMode="auto">
          <a:xfrm>
            <a:off x="6435725" y="24060150"/>
            <a:ext cx="50022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a:solidFill>
                  <a:srgbClr val="000000"/>
                </a:solidFill>
                <a:latin typeface="Helvetica" charset="0"/>
                <a:cs typeface="Helvetica" charset="0"/>
              </a:rPr>
              <a:t>Sample both parts</a:t>
            </a:r>
            <a:endParaRPr lang="en-US" sz="2400">
              <a:solidFill>
                <a:srgbClr val="000000"/>
              </a:solidFill>
              <a:latin typeface="Helvetica" charset="0"/>
              <a:cs typeface="Helvetica" charset="0"/>
            </a:endParaRPr>
          </a:p>
          <a:p>
            <a:pPr algn="ctr" eaLnBrk="1" hangingPunct="1"/>
            <a:r>
              <a:rPr lang="en-US" sz="2800">
                <a:solidFill>
                  <a:srgbClr val="000000"/>
                </a:solidFill>
                <a:latin typeface="Helvetica" charset="0"/>
                <a:cs typeface="Helvetica" charset="0"/>
              </a:rPr>
              <a:t> (or one part and correct color)</a:t>
            </a:r>
          </a:p>
        </p:txBody>
      </p:sp>
      <p:sp>
        <p:nvSpPr>
          <p:cNvPr id="14497" name="TextBox 139"/>
          <p:cNvSpPr txBox="1">
            <a:spLocks noChangeArrowheads="1"/>
          </p:cNvSpPr>
          <p:nvPr/>
        </p:nvSpPr>
        <p:spPr bwMode="auto">
          <a:xfrm>
            <a:off x="12120563" y="23983950"/>
            <a:ext cx="32258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4400">
                <a:latin typeface="Helvetica" charset="0"/>
                <a:cs typeface="Helvetica" charset="0"/>
              </a:rPr>
              <a:t>Sample two colors</a:t>
            </a:r>
          </a:p>
        </p:txBody>
      </p:sp>
      <p:sp>
        <p:nvSpPr>
          <p:cNvPr id="14498" name="TextBox 140"/>
          <p:cNvSpPr txBox="1">
            <a:spLocks noChangeArrowheads="1"/>
          </p:cNvSpPr>
          <p:nvPr/>
        </p:nvSpPr>
        <p:spPr bwMode="auto">
          <a:xfrm>
            <a:off x="9313863" y="31559500"/>
            <a:ext cx="41100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algn="ctr" eaLnBrk="1" hangingPunct="1"/>
            <a:r>
              <a:rPr lang="en-US" sz="3600">
                <a:latin typeface="Helvetica" charset="0"/>
                <a:cs typeface="Helvetica" charset="0"/>
              </a:rPr>
              <a:t>Sample one part</a:t>
            </a:r>
          </a:p>
          <a:p>
            <a:pPr algn="ctr" eaLnBrk="1" hangingPunct="1"/>
            <a:r>
              <a:rPr lang="en-US" sz="3200">
                <a:latin typeface="Helvetica" charset="0"/>
                <a:cs typeface="Helvetica" charset="0"/>
              </a:rPr>
              <a:t>(guess other)</a:t>
            </a:r>
          </a:p>
        </p:txBody>
      </p:sp>
      <p:sp>
        <p:nvSpPr>
          <p:cNvPr id="14499" name="TextBox 137"/>
          <p:cNvSpPr txBox="1">
            <a:spLocks noChangeArrowheads="1"/>
          </p:cNvSpPr>
          <p:nvPr/>
        </p:nvSpPr>
        <p:spPr bwMode="auto">
          <a:xfrm>
            <a:off x="307975" y="30797500"/>
            <a:ext cx="8548688" cy="735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r>
              <a:rPr lang="en-US" sz="4000">
                <a:latin typeface="Helvetica" charset="0"/>
                <a:cs typeface="Helvetica" charset="0"/>
              </a:rPr>
              <a:t>These response patterns are build into a probabilistic response model</a:t>
            </a:r>
          </a:p>
          <a:p>
            <a:pPr eaLnBrk="1" hangingPunct="1"/>
            <a:endParaRPr lang="en-US" sz="1600">
              <a:latin typeface="Helvetica" charset="0"/>
              <a:cs typeface="Helvetica" charset="0"/>
            </a:endParaRPr>
          </a:p>
          <a:p>
            <a:pPr eaLnBrk="1" hangingPunct="1"/>
            <a:r>
              <a:rPr lang="en-US" sz="4000">
                <a:latin typeface="Helvetica" charset="0"/>
                <a:cs typeface="Helvetica" charset="0"/>
              </a:rPr>
              <a:t>The model responses are based on responses given a whole object sample, two independent part samples, and/or two independent color samples </a:t>
            </a:r>
          </a:p>
          <a:p>
            <a:pPr eaLnBrk="1" hangingPunct="1"/>
            <a:endParaRPr lang="en-US" sz="1600">
              <a:latin typeface="Helvetica" charset="0"/>
              <a:cs typeface="Helvetica" charset="0"/>
            </a:endParaRPr>
          </a:p>
          <a:p>
            <a:pPr eaLnBrk="1" hangingPunct="1"/>
            <a:r>
              <a:rPr lang="en-US" sz="4000">
                <a:latin typeface="Helvetica" charset="0"/>
                <a:cs typeface="Helvetica" charset="0"/>
              </a:rPr>
              <a:t>Model assumes whole object, part, and color samples are generated from discrete Laplace distributions centered on the correct target</a:t>
            </a:r>
          </a:p>
        </p:txBody>
      </p:sp>
      <p:cxnSp>
        <p:nvCxnSpPr>
          <p:cNvPr id="307" name="Straight Connector 306"/>
          <p:cNvCxnSpPr/>
          <p:nvPr/>
        </p:nvCxnSpPr>
        <p:spPr bwMode="auto">
          <a:xfrm>
            <a:off x="18338800" y="22604413"/>
            <a:ext cx="7043738" cy="1587"/>
          </a:xfrm>
          <a:prstGeom prst="line">
            <a:avLst/>
          </a:prstGeom>
          <a:ln w="127000" cap="rnd" cmpd="sng" algn="ctr">
            <a:solidFill>
              <a:schemeClr val="tx1">
                <a:lumMod val="85000"/>
                <a:lumOff val="15000"/>
              </a:schemeClr>
            </a:solidFill>
            <a:prstDash val="solid"/>
            <a:round/>
            <a:headEnd type="none" w="sm" len="sm"/>
            <a:tailEnd type="none" w="med" len="med"/>
          </a:ln>
        </p:spPr>
        <p:style>
          <a:lnRef idx="2">
            <a:schemeClr val="accent1"/>
          </a:lnRef>
          <a:fillRef idx="0">
            <a:schemeClr val="accent1"/>
          </a:fillRef>
          <a:effectRef idx="1">
            <a:schemeClr val="accent1"/>
          </a:effectRef>
          <a:fontRef idx="minor">
            <a:schemeClr val="tx1"/>
          </a:fontRef>
        </p:style>
      </p:cxnSp>
      <p:sp>
        <p:nvSpPr>
          <p:cNvPr id="308" name="Rectangle 307"/>
          <p:cNvSpPr/>
          <p:nvPr/>
        </p:nvSpPr>
        <p:spPr bwMode="auto">
          <a:xfrm>
            <a:off x="18091150" y="21037550"/>
            <a:ext cx="14692313" cy="1568450"/>
          </a:xfrm>
          <a:prstGeom prst="rect">
            <a:avLst/>
          </a:prstGeom>
        </p:spPr>
        <p:txBody>
          <a:bodyPr>
            <a:spAutoFit/>
          </a:bodyPr>
          <a:lstStyle/>
          <a:p>
            <a:pPr defTabSz="457200">
              <a:defRPr/>
            </a:pPr>
            <a:r>
              <a:rPr lang="en-US" sz="9600" b="1">
                <a:solidFill>
                  <a:srgbClr val="404040"/>
                </a:solidFill>
                <a:effectLst>
                  <a:outerShdw blurRad="38100" dist="38100" dir="2700000" algn="tl">
                    <a:srgbClr val="DDDDDD"/>
                  </a:outerShdw>
                </a:effectLst>
                <a:latin typeface="Helvetica" charset="0"/>
                <a:cs typeface="Helvetica" charset="0"/>
              </a:rPr>
              <a:t>Model results</a:t>
            </a:r>
          </a:p>
        </p:txBody>
      </p:sp>
      <p:sp>
        <p:nvSpPr>
          <p:cNvPr id="309" name="Rounded Rectangle 308"/>
          <p:cNvSpPr/>
          <p:nvPr/>
        </p:nvSpPr>
        <p:spPr bwMode="auto">
          <a:xfrm>
            <a:off x="17557750" y="20935950"/>
            <a:ext cx="20759738" cy="17467263"/>
          </a:xfrm>
          <a:prstGeom prst="roundRect">
            <a:avLst>
              <a:gd name="adj" fmla="val 4385"/>
            </a:avLst>
          </a:prstGeom>
          <a:noFill/>
          <a:ln w="101600" cap="flat" cmpd="sng" algn="ctr">
            <a:solidFill>
              <a:srgbClr val="26262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03" name="TextBox 137"/>
          <p:cNvSpPr txBox="1">
            <a:spLocks noChangeArrowheads="1"/>
          </p:cNvSpPr>
          <p:nvPr/>
        </p:nvSpPr>
        <p:spPr bwMode="auto">
          <a:xfrm>
            <a:off x="28508325" y="31916688"/>
            <a:ext cx="85486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400">
                <a:solidFill>
                  <a:schemeClr val="tx1"/>
                </a:solidFill>
                <a:latin typeface="Arial" charset="0"/>
                <a:ea typeface="ＭＳ Ｐゴシック" charset="0"/>
                <a:cs typeface="ＭＳ Ｐゴシック" charset="0"/>
              </a:defRPr>
            </a:lvl1pPr>
            <a:lvl2pPr marL="742950" indent="-285750" eaLnBrk="0" hangingPunct="0">
              <a:defRPr sz="9400">
                <a:solidFill>
                  <a:schemeClr val="tx1"/>
                </a:solidFill>
                <a:latin typeface="Arial" charset="0"/>
                <a:ea typeface="ＭＳ Ｐゴシック" charset="0"/>
              </a:defRPr>
            </a:lvl2pPr>
            <a:lvl3pPr marL="1143000" indent="-228600" eaLnBrk="0" hangingPunct="0">
              <a:defRPr sz="9400">
                <a:solidFill>
                  <a:schemeClr val="tx1"/>
                </a:solidFill>
                <a:latin typeface="Arial" charset="0"/>
                <a:ea typeface="ＭＳ Ｐゴシック" charset="0"/>
              </a:defRPr>
            </a:lvl3pPr>
            <a:lvl4pPr marL="1600200" indent="-228600" eaLnBrk="0" hangingPunct="0">
              <a:defRPr sz="9400">
                <a:solidFill>
                  <a:schemeClr val="tx1"/>
                </a:solidFill>
                <a:latin typeface="Arial" charset="0"/>
                <a:ea typeface="ＭＳ Ｐゴシック" charset="0"/>
              </a:defRPr>
            </a:lvl4pPr>
            <a:lvl5pPr marL="2057400" indent="-228600" eaLnBrk="0" hangingPunct="0">
              <a:defRPr sz="9400">
                <a:solidFill>
                  <a:schemeClr val="tx1"/>
                </a:solidFill>
                <a:latin typeface="Arial" charset="0"/>
                <a:ea typeface="ＭＳ Ｐゴシック" charset="0"/>
              </a:defRPr>
            </a:lvl5pPr>
            <a:lvl6pPr marL="2514600" indent="-228600" defTabSz="2376488" eaLnBrk="0" fontAlgn="base" hangingPunct="0">
              <a:spcBef>
                <a:spcPct val="0"/>
              </a:spcBef>
              <a:spcAft>
                <a:spcPct val="0"/>
              </a:spcAft>
              <a:defRPr sz="9400">
                <a:solidFill>
                  <a:schemeClr val="tx1"/>
                </a:solidFill>
                <a:latin typeface="Arial" charset="0"/>
                <a:ea typeface="ＭＳ Ｐゴシック" charset="0"/>
              </a:defRPr>
            </a:lvl6pPr>
            <a:lvl7pPr marL="2971800" indent="-228600" defTabSz="2376488" eaLnBrk="0" fontAlgn="base" hangingPunct="0">
              <a:spcBef>
                <a:spcPct val="0"/>
              </a:spcBef>
              <a:spcAft>
                <a:spcPct val="0"/>
              </a:spcAft>
              <a:defRPr sz="9400">
                <a:solidFill>
                  <a:schemeClr val="tx1"/>
                </a:solidFill>
                <a:latin typeface="Arial" charset="0"/>
                <a:ea typeface="ＭＳ Ｐゴシック" charset="0"/>
              </a:defRPr>
            </a:lvl7pPr>
            <a:lvl8pPr marL="3429000" indent="-228600" defTabSz="2376488" eaLnBrk="0" fontAlgn="base" hangingPunct="0">
              <a:spcBef>
                <a:spcPct val="0"/>
              </a:spcBef>
              <a:spcAft>
                <a:spcPct val="0"/>
              </a:spcAft>
              <a:defRPr sz="9400">
                <a:solidFill>
                  <a:schemeClr val="tx1"/>
                </a:solidFill>
                <a:latin typeface="Arial" charset="0"/>
                <a:ea typeface="ＭＳ Ｐゴシック" charset="0"/>
              </a:defRPr>
            </a:lvl8pPr>
            <a:lvl9pPr marL="3886200" indent="-228600" defTabSz="2376488" eaLnBrk="0" fontAlgn="base" hangingPunct="0">
              <a:spcBef>
                <a:spcPct val="0"/>
              </a:spcBef>
              <a:spcAft>
                <a:spcPct val="0"/>
              </a:spcAft>
              <a:defRPr sz="9400">
                <a:solidFill>
                  <a:schemeClr val="tx1"/>
                </a:solidFill>
                <a:latin typeface="Arial" charset="0"/>
                <a:ea typeface="ＭＳ Ｐゴシック" charset="0"/>
              </a:defRPr>
            </a:lvl9pPr>
          </a:lstStyle>
          <a:p>
            <a:pPr eaLnBrk="1" hangingPunct="1"/>
            <a:r>
              <a:rPr lang="en-US" sz="4800">
                <a:latin typeface="Helvetica" charset="0"/>
                <a:cs typeface="Helvetica" charset="0"/>
              </a:rPr>
              <a:t>Model fit to participant data to obtain estimates of the probability of a whole object sample, a part sample, or a color sample for each object type </a:t>
            </a:r>
          </a:p>
        </p:txBody>
      </p:sp>
      <p:cxnSp>
        <p:nvCxnSpPr>
          <p:cNvPr id="312" name="Straight Connector 311"/>
          <p:cNvCxnSpPr/>
          <p:nvPr/>
        </p:nvCxnSpPr>
        <p:spPr>
          <a:xfrm rot="5400000" flipH="1" flipV="1">
            <a:off x="46927294" y="9641681"/>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6920150" y="964723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rot="5400000" flipH="1" flipV="1">
            <a:off x="40570944" y="14664531"/>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0563800" y="1467008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rot="5400000" flipH="1" flipV="1">
            <a:off x="46925707" y="14691519"/>
            <a:ext cx="35877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6918563" y="14697075"/>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rot="5400000" flipH="1" flipV="1">
            <a:off x="46986032" y="19760406"/>
            <a:ext cx="35877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6978888" y="19765963"/>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rot="5400000" flipH="1" flipV="1">
            <a:off x="40539194" y="19803269"/>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0532050" y="19808825"/>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rot="5400000" flipH="1" flipV="1">
            <a:off x="46928882" y="29471144"/>
            <a:ext cx="35877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6921738" y="29476700"/>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rot="5400000" flipH="1" flipV="1">
            <a:off x="40765413" y="29465588"/>
            <a:ext cx="3589337"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0760650" y="29470350"/>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rot="5400000" flipH="1" flipV="1">
            <a:off x="46930469" y="24557831"/>
            <a:ext cx="35877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46923325" y="2456338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rot="5400000" flipH="1" flipV="1">
            <a:off x="40671750" y="24571325"/>
            <a:ext cx="3589338"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40665400" y="2457608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rot="5400000" flipH="1" flipV="1">
            <a:off x="46875700" y="34636075"/>
            <a:ext cx="3589338"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46869350" y="34640838"/>
            <a:ext cx="360045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rot="5400000" flipH="1" flipV="1">
            <a:off x="40751125" y="34629725"/>
            <a:ext cx="3589338"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40746363" y="34636075"/>
            <a:ext cx="360045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44711938" y="26792238"/>
            <a:ext cx="242887" cy="4757737"/>
          </a:xfrm>
          <a:prstGeom prst="rect">
            <a:avLst/>
          </a:prstGeom>
          <a:solidFill>
            <a:srgbClr val="FFFFFF"/>
          </a:solidFill>
          <a:ln w="76200" cap="flat" cmpd="sng" algn="ctr">
            <a:no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527" name="Group 248"/>
          <p:cNvGrpSpPr>
            <a:grpSpLocks/>
          </p:cNvGrpSpPr>
          <p:nvPr/>
        </p:nvGrpSpPr>
        <p:grpSpPr bwMode="auto">
          <a:xfrm>
            <a:off x="44303950" y="26204863"/>
            <a:ext cx="6421438" cy="5307012"/>
            <a:chOff x="46548443" y="20423075"/>
            <a:chExt cx="2544702" cy="2103458"/>
          </a:xfrm>
        </p:grpSpPr>
        <p:pic>
          <p:nvPicPr>
            <p:cNvPr id="14540" name="Picture 234"/>
            <p:cNvPicPr>
              <a:picLocks noChangeAspect="1"/>
            </p:cNvPicPr>
            <p:nvPr/>
          </p:nvPicPr>
          <p:blipFill>
            <a:blip r:embed="rId47">
              <a:extLst>
                <a:ext uri="{28A0092B-C50C-407E-A947-70E740481C1C}">
                  <a14:useLocalDpi xmlns:a14="http://schemas.microsoft.com/office/drawing/2010/main" val="0"/>
                </a:ext>
              </a:extLst>
            </a:blip>
            <a:srcRect r="48663" b="23895"/>
            <a:stretch>
              <a:fillRect/>
            </a:stretch>
          </p:blipFill>
          <p:spPr bwMode="auto">
            <a:xfrm>
              <a:off x="46980750" y="20786780"/>
              <a:ext cx="2112395" cy="173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 name="Picture 106"/>
            <p:cNvPicPr>
              <a:picLocks noChangeAspect="1"/>
            </p:cNvPicPr>
            <p:nvPr/>
          </p:nvPicPr>
          <p:blipFill>
            <a:blip r:embed="rId26">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548443" y="20423075"/>
              <a:ext cx="993708" cy="9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60" name="Straight Connector 359"/>
          <p:cNvCxnSpPr/>
          <p:nvPr/>
        </p:nvCxnSpPr>
        <p:spPr>
          <a:xfrm rot="5400000" flipH="1" flipV="1">
            <a:off x="2100262" y="27301826"/>
            <a:ext cx="3749675" cy="6350"/>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082800" y="27314525"/>
            <a:ext cx="378460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rot="5400000" flipH="1" flipV="1">
            <a:off x="7019925" y="27324051"/>
            <a:ext cx="3749675" cy="6350"/>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7002463" y="27336750"/>
            <a:ext cx="3784600" cy="1588"/>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rot="5400000" flipH="1" flipV="1">
            <a:off x="11869737" y="27341513"/>
            <a:ext cx="3749675" cy="6350"/>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11826875" y="27341513"/>
            <a:ext cx="3784600" cy="158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534" name="Group 374"/>
          <p:cNvGrpSpPr>
            <a:grpSpLocks/>
          </p:cNvGrpSpPr>
          <p:nvPr/>
        </p:nvGrpSpPr>
        <p:grpSpPr bwMode="auto">
          <a:xfrm>
            <a:off x="10001250" y="32786638"/>
            <a:ext cx="3067050" cy="3038475"/>
            <a:chOff x="9645908" y="32048703"/>
            <a:chExt cx="3785128" cy="3750482"/>
          </a:xfrm>
        </p:grpSpPr>
        <p:cxnSp>
          <p:nvCxnSpPr>
            <p:cNvPr id="373" name="Straight Connector 372"/>
            <p:cNvCxnSpPr/>
            <p:nvPr/>
          </p:nvCxnSpPr>
          <p:spPr>
            <a:xfrm rot="5400000" flipH="1" flipV="1">
              <a:off x="9663230" y="33920026"/>
              <a:ext cx="3750482" cy="783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9645908" y="33933741"/>
              <a:ext cx="3785128" cy="1959"/>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535" name="Group 377"/>
          <p:cNvGrpSpPr>
            <a:grpSpLocks/>
          </p:cNvGrpSpPr>
          <p:nvPr/>
        </p:nvGrpSpPr>
        <p:grpSpPr bwMode="auto">
          <a:xfrm>
            <a:off x="13604875" y="32786638"/>
            <a:ext cx="3067050" cy="3038475"/>
            <a:chOff x="9645908" y="32048703"/>
            <a:chExt cx="3785128" cy="3750482"/>
          </a:xfrm>
        </p:grpSpPr>
        <p:cxnSp>
          <p:nvCxnSpPr>
            <p:cNvPr id="379" name="Straight Connector 378"/>
            <p:cNvCxnSpPr/>
            <p:nvPr/>
          </p:nvCxnSpPr>
          <p:spPr>
            <a:xfrm rot="5400000" flipH="1" flipV="1">
              <a:off x="9663230" y="33920026"/>
              <a:ext cx="3750482" cy="7837"/>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9645908" y="33933741"/>
              <a:ext cx="3785128" cy="1959"/>
            </a:xfrm>
            <a:prstGeom prst="line">
              <a:avLst/>
            </a:prstGeom>
            <a:ln w="762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97530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253"/>
          <p:cNvGrpSpPr>
            <a:grpSpLocks/>
          </p:cNvGrpSpPr>
          <p:nvPr/>
        </p:nvGrpSpPr>
        <p:grpSpPr bwMode="auto">
          <a:xfrm>
            <a:off x="39142988" y="18776950"/>
            <a:ext cx="6532562" cy="5499100"/>
            <a:chOff x="45209106" y="6774265"/>
            <a:chExt cx="2589361" cy="2179706"/>
          </a:xfrm>
        </p:grpSpPr>
        <p:pic>
          <p:nvPicPr>
            <p:cNvPr id="16416" name="Picture 222"/>
            <p:cNvPicPr>
              <a:picLocks noChangeAspect="1"/>
            </p:cNvPicPr>
            <p:nvPr/>
          </p:nvPicPr>
          <p:blipFill>
            <a:blip r:embed="rId2">
              <a:extLst>
                <a:ext uri="{28A0092B-C50C-407E-A947-70E740481C1C}">
                  <a14:useLocalDpi xmlns:a14="http://schemas.microsoft.com/office/drawing/2010/main" val="0"/>
                </a:ext>
              </a:extLst>
            </a:blip>
            <a:srcRect r="48663" b="24966"/>
            <a:stretch>
              <a:fillRect/>
            </a:stretch>
          </p:blipFill>
          <p:spPr bwMode="auto">
            <a:xfrm>
              <a:off x="45686072" y="7238719"/>
              <a:ext cx="2112395" cy="17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7" name="Picture 107"/>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209106" y="6774265"/>
              <a:ext cx="1231662" cy="9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86" name="Group 252"/>
          <p:cNvGrpSpPr>
            <a:grpSpLocks/>
          </p:cNvGrpSpPr>
          <p:nvPr/>
        </p:nvGrpSpPr>
        <p:grpSpPr bwMode="auto">
          <a:xfrm>
            <a:off x="39266813" y="12341225"/>
            <a:ext cx="6435725" cy="5510213"/>
            <a:chOff x="46494471" y="9469184"/>
            <a:chExt cx="2550761" cy="2184477"/>
          </a:xfrm>
        </p:grpSpPr>
        <p:pic>
          <p:nvPicPr>
            <p:cNvPr id="16414" name="Picture 224"/>
            <p:cNvPicPr>
              <a:picLocks noChangeAspect="1"/>
            </p:cNvPicPr>
            <p:nvPr/>
          </p:nvPicPr>
          <p:blipFill>
            <a:blip r:embed="rId4">
              <a:extLst>
                <a:ext uri="{28A0092B-C50C-407E-A947-70E740481C1C}">
                  <a14:useLocalDpi xmlns:a14="http://schemas.microsoft.com/office/drawing/2010/main" val="0"/>
                </a:ext>
              </a:extLst>
            </a:blip>
            <a:srcRect r="48277" b="25432"/>
            <a:stretch>
              <a:fillRect/>
            </a:stretch>
          </p:blipFill>
          <p:spPr bwMode="auto">
            <a:xfrm>
              <a:off x="46916975" y="9949039"/>
              <a:ext cx="2128257" cy="170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5" name="Picture 113"/>
            <p:cNvPicPr>
              <a:picLocks noChangeAspect="1"/>
            </p:cNvPicPr>
            <p:nvPr/>
          </p:nvPicPr>
          <p:blipFill>
            <a:blip r:embed="rId5">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494471" y="9469184"/>
              <a:ext cx="949074" cy="97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87" name="Group 251"/>
          <p:cNvGrpSpPr>
            <a:grpSpLocks/>
          </p:cNvGrpSpPr>
          <p:nvPr/>
        </p:nvGrpSpPr>
        <p:grpSpPr bwMode="auto">
          <a:xfrm>
            <a:off x="39446200" y="24726900"/>
            <a:ext cx="6256338" cy="5565775"/>
            <a:chOff x="46480242" y="12448311"/>
            <a:chExt cx="2479820" cy="2205574"/>
          </a:xfrm>
        </p:grpSpPr>
        <p:pic>
          <p:nvPicPr>
            <p:cNvPr id="16412" name="Picture 226"/>
            <p:cNvPicPr>
              <a:picLocks noChangeAspect="1"/>
            </p:cNvPicPr>
            <p:nvPr/>
          </p:nvPicPr>
          <p:blipFill>
            <a:blip r:embed="rId6">
              <a:extLst>
                <a:ext uri="{28A0092B-C50C-407E-A947-70E740481C1C}">
                  <a14:useLocalDpi xmlns:a14="http://schemas.microsoft.com/office/drawing/2010/main" val="0"/>
                </a:ext>
              </a:extLst>
            </a:blip>
            <a:srcRect r="48741" b="24194"/>
            <a:stretch>
              <a:fillRect/>
            </a:stretch>
          </p:blipFill>
          <p:spPr bwMode="auto">
            <a:xfrm>
              <a:off x="46850855" y="12920991"/>
              <a:ext cx="2109207" cy="173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3" name="Picture 110"/>
            <p:cNvPicPr>
              <a:picLocks noChangeAspect="1"/>
            </p:cNvPicPr>
            <p:nvPr/>
          </p:nvPicPr>
          <p:blipFill>
            <a:blip r:embed="rId7">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480242" y="12448311"/>
              <a:ext cx="934244" cy="8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88" name="Group 243"/>
          <p:cNvGrpSpPr>
            <a:grpSpLocks/>
          </p:cNvGrpSpPr>
          <p:nvPr/>
        </p:nvGrpSpPr>
        <p:grpSpPr bwMode="auto">
          <a:xfrm>
            <a:off x="249238" y="19883438"/>
            <a:ext cx="6108700" cy="6618287"/>
            <a:chOff x="45550865" y="35771828"/>
            <a:chExt cx="2421513" cy="2623221"/>
          </a:xfrm>
        </p:grpSpPr>
        <p:pic>
          <p:nvPicPr>
            <p:cNvPr id="16410" name="Picture 228"/>
            <p:cNvPicPr>
              <a:picLocks noChangeAspect="1"/>
            </p:cNvPicPr>
            <p:nvPr/>
          </p:nvPicPr>
          <p:blipFill>
            <a:blip r:embed="rId8">
              <a:extLst>
                <a:ext uri="{28A0092B-C50C-407E-A947-70E740481C1C}">
                  <a14:useLocalDpi xmlns:a14="http://schemas.microsoft.com/office/drawing/2010/main" val="0"/>
                </a:ext>
              </a:extLst>
            </a:blip>
            <a:srcRect r="48701" b="6934"/>
            <a:stretch>
              <a:fillRect/>
            </a:stretch>
          </p:blipFill>
          <p:spPr bwMode="auto">
            <a:xfrm>
              <a:off x="45861571" y="36267559"/>
              <a:ext cx="2110807" cy="212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1" name="Picture 19"/>
            <p:cNvPicPr>
              <a:picLocks noChangeAspect="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l="44917" t="7693" r="44867" b="77586"/>
            <a:stretch>
              <a:fillRect/>
            </a:stretch>
          </p:blipFill>
          <p:spPr bwMode="auto">
            <a:xfrm>
              <a:off x="45550865" y="35771828"/>
              <a:ext cx="692107" cy="94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89" name="Group 250"/>
          <p:cNvGrpSpPr>
            <a:grpSpLocks/>
          </p:cNvGrpSpPr>
          <p:nvPr/>
        </p:nvGrpSpPr>
        <p:grpSpPr bwMode="auto">
          <a:xfrm>
            <a:off x="31813500" y="18676938"/>
            <a:ext cx="5645150" cy="5437187"/>
            <a:chOff x="46591202" y="15474797"/>
            <a:chExt cx="2237101" cy="2155625"/>
          </a:xfrm>
        </p:grpSpPr>
        <p:pic>
          <p:nvPicPr>
            <p:cNvPr id="16408" name="Picture 230"/>
            <p:cNvPicPr>
              <a:picLocks noChangeAspect="1"/>
            </p:cNvPicPr>
            <p:nvPr/>
          </p:nvPicPr>
          <p:blipFill>
            <a:blip r:embed="rId10">
              <a:extLst>
                <a:ext uri="{28A0092B-C50C-407E-A947-70E740481C1C}">
                  <a14:useLocalDpi xmlns:a14="http://schemas.microsoft.com/office/drawing/2010/main" val="0"/>
                </a:ext>
              </a:extLst>
            </a:blip>
            <a:srcRect r="49295" b="25154"/>
            <a:stretch>
              <a:fillRect/>
            </a:stretch>
          </p:blipFill>
          <p:spPr bwMode="auto">
            <a:xfrm>
              <a:off x="46741910" y="15919450"/>
              <a:ext cx="2086393" cy="171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102"/>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591202" y="15474797"/>
              <a:ext cx="608000" cy="108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0" name="Group 249"/>
          <p:cNvGrpSpPr>
            <a:grpSpLocks/>
          </p:cNvGrpSpPr>
          <p:nvPr/>
        </p:nvGrpSpPr>
        <p:grpSpPr bwMode="auto">
          <a:xfrm>
            <a:off x="24560213" y="23683913"/>
            <a:ext cx="6600825" cy="5413375"/>
            <a:chOff x="46002018" y="18058142"/>
            <a:chExt cx="2616298" cy="2145636"/>
          </a:xfrm>
        </p:grpSpPr>
        <p:pic>
          <p:nvPicPr>
            <p:cNvPr id="16406" name="Picture 232"/>
            <p:cNvPicPr>
              <a:picLocks noChangeAspect="1"/>
            </p:cNvPicPr>
            <p:nvPr/>
          </p:nvPicPr>
          <p:blipFill>
            <a:blip r:embed="rId12">
              <a:extLst>
                <a:ext uri="{28A0092B-C50C-407E-A947-70E740481C1C}">
                  <a14:useLocalDpi xmlns:a14="http://schemas.microsoft.com/office/drawing/2010/main" val="0"/>
                </a:ext>
              </a:extLst>
            </a:blip>
            <a:srcRect r="48277" b="25432"/>
            <a:stretch>
              <a:fillRect/>
            </a:stretch>
          </p:blipFill>
          <p:spPr bwMode="auto">
            <a:xfrm>
              <a:off x="46490059" y="18499156"/>
              <a:ext cx="2128257" cy="170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112"/>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002018" y="18058142"/>
              <a:ext cx="1023284" cy="129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1" name="Group 247"/>
          <p:cNvGrpSpPr>
            <a:grpSpLocks/>
          </p:cNvGrpSpPr>
          <p:nvPr/>
        </p:nvGrpSpPr>
        <p:grpSpPr bwMode="auto">
          <a:xfrm>
            <a:off x="31813500" y="24114125"/>
            <a:ext cx="5734050" cy="5651500"/>
            <a:chOff x="45388626" y="22998096"/>
            <a:chExt cx="2272557" cy="2240152"/>
          </a:xfrm>
        </p:grpSpPr>
        <p:pic>
          <p:nvPicPr>
            <p:cNvPr id="16404" name="Picture 236"/>
            <p:cNvPicPr>
              <a:picLocks noChangeAspect="1"/>
            </p:cNvPicPr>
            <p:nvPr/>
          </p:nvPicPr>
          <p:blipFill>
            <a:blip r:embed="rId14">
              <a:extLst>
                <a:ext uri="{28A0092B-C50C-407E-A947-70E740481C1C}">
                  <a14:useLocalDpi xmlns:a14="http://schemas.microsoft.com/office/drawing/2010/main" val="0"/>
                </a:ext>
              </a:extLst>
            </a:blip>
            <a:srcRect r="47577" b="24503"/>
            <a:stretch>
              <a:fillRect/>
            </a:stretch>
          </p:blipFill>
          <p:spPr bwMode="auto">
            <a:xfrm>
              <a:off x="45504100" y="23512359"/>
              <a:ext cx="2157083" cy="172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111"/>
            <p:cNvPicPr>
              <a:picLocks noChangeAspect="1"/>
            </p:cNvPicPr>
            <p:nvPr/>
          </p:nvPicPr>
          <p:blipFill>
            <a:blip r:embed="rId1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388626" y="22998096"/>
              <a:ext cx="622826" cy="114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2" name="Group 246"/>
          <p:cNvGrpSpPr>
            <a:grpSpLocks/>
          </p:cNvGrpSpPr>
          <p:nvPr/>
        </p:nvGrpSpPr>
        <p:grpSpPr bwMode="auto">
          <a:xfrm>
            <a:off x="24682450" y="18776950"/>
            <a:ext cx="6478588" cy="5070475"/>
            <a:chOff x="45505169" y="25514982"/>
            <a:chExt cx="2567729" cy="2009656"/>
          </a:xfrm>
        </p:grpSpPr>
        <p:pic>
          <p:nvPicPr>
            <p:cNvPr id="16402" name="Picture 238"/>
            <p:cNvPicPr>
              <a:picLocks noChangeAspect="1"/>
            </p:cNvPicPr>
            <p:nvPr/>
          </p:nvPicPr>
          <p:blipFill>
            <a:blip r:embed="rId16">
              <a:extLst>
                <a:ext uri="{28A0092B-C50C-407E-A947-70E740481C1C}">
                  <a14:useLocalDpi xmlns:a14="http://schemas.microsoft.com/office/drawing/2010/main" val="0"/>
                </a:ext>
              </a:extLst>
            </a:blip>
            <a:srcRect r="48338" b="24182"/>
            <a:stretch>
              <a:fillRect/>
            </a:stretch>
          </p:blipFill>
          <p:spPr bwMode="auto">
            <a:xfrm>
              <a:off x="45947135" y="25791439"/>
              <a:ext cx="2125763" cy="173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20"/>
            <p:cNvPicPr>
              <a:picLocks noChangeAspect="1"/>
            </p:cNvPicPr>
            <p:nvPr/>
          </p:nvPicPr>
          <p:blipFill>
            <a:blip r:embed="rId17">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45505169" y="25514982"/>
              <a:ext cx="786619" cy="9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3" name="Group 244"/>
          <p:cNvGrpSpPr>
            <a:grpSpLocks/>
          </p:cNvGrpSpPr>
          <p:nvPr/>
        </p:nvGrpSpPr>
        <p:grpSpPr bwMode="auto">
          <a:xfrm>
            <a:off x="15295563" y="17570450"/>
            <a:ext cx="7108825" cy="5218113"/>
            <a:chOff x="45154680" y="33529177"/>
            <a:chExt cx="2817698" cy="2068230"/>
          </a:xfrm>
        </p:grpSpPr>
        <p:pic>
          <p:nvPicPr>
            <p:cNvPr id="16400" name="Picture 240"/>
            <p:cNvPicPr>
              <a:picLocks noChangeAspect="1"/>
            </p:cNvPicPr>
            <p:nvPr/>
          </p:nvPicPr>
          <p:blipFill>
            <a:blip r:embed="rId18">
              <a:extLst>
                <a:ext uri="{28A0092B-C50C-407E-A947-70E740481C1C}">
                  <a14:useLocalDpi xmlns:a14="http://schemas.microsoft.com/office/drawing/2010/main" val="0"/>
                </a:ext>
              </a:extLst>
            </a:blip>
            <a:srcRect r="47577" b="24889"/>
            <a:stretch>
              <a:fillRect/>
            </a:stretch>
          </p:blipFill>
          <p:spPr bwMode="auto">
            <a:xfrm>
              <a:off x="45815295" y="33880354"/>
              <a:ext cx="2157083" cy="171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08"/>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154680" y="33529177"/>
              <a:ext cx="1320000" cy="118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4" name="Group 245"/>
          <p:cNvGrpSpPr>
            <a:grpSpLocks/>
          </p:cNvGrpSpPr>
          <p:nvPr/>
        </p:nvGrpSpPr>
        <p:grpSpPr bwMode="auto">
          <a:xfrm>
            <a:off x="8170863" y="20485100"/>
            <a:ext cx="6538912" cy="6569075"/>
            <a:chOff x="44788198" y="29915698"/>
            <a:chExt cx="2591427" cy="2603817"/>
          </a:xfrm>
        </p:grpSpPr>
        <p:pic>
          <p:nvPicPr>
            <p:cNvPr id="16398" name="Picture 242"/>
            <p:cNvPicPr>
              <a:picLocks noChangeAspect="1"/>
            </p:cNvPicPr>
            <p:nvPr/>
          </p:nvPicPr>
          <p:blipFill>
            <a:blip r:embed="rId20">
              <a:extLst>
                <a:ext uri="{28A0092B-C50C-407E-A947-70E740481C1C}">
                  <a14:useLocalDpi xmlns:a14="http://schemas.microsoft.com/office/drawing/2010/main" val="0"/>
                </a:ext>
              </a:extLst>
            </a:blip>
            <a:srcRect r="47577" b="1875"/>
            <a:stretch>
              <a:fillRect/>
            </a:stretch>
          </p:blipFill>
          <p:spPr bwMode="auto">
            <a:xfrm>
              <a:off x="45222542" y="30276397"/>
              <a:ext cx="2157083" cy="224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241"/>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flipH="1">
              <a:off x="44788198" y="29915698"/>
              <a:ext cx="901740" cy="72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5" name="Group 248"/>
          <p:cNvGrpSpPr>
            <a:grpSpLocks/>
          </p:cNvGrpSpPr>
          <p:nvPr/>
        </p:nvGrpSpPr>
        <p:grpSpPr bwMode="auto">
          <a:xfrm>
            <a:off x="15295563" y="23550563"/>
            <a:ext cx="6421437" cy="5307012"/>
            <a:chOff x="46548443" y="20423075"/>
            <a:chExt cx="2544702" cy="2103458"/>
          </a:xfrm>
        </p:grpSpPr>
        <p:pic>
          <p:nvPicPr>
            <p:cNvPr id="16396" name="Picture 234"/>
            <p:cNvPicPr>
              <a:picLocks noChangeAspect="1"/>
            </p:cNvPicPr>
            <p:nvPr/>
          </p:nvPicPr>
          <p:blipFill>
            <a:blip r:embed="rId22">
              <a:extLst>
                <a:ext uri="{28A0092B-C50C-407E-A947-70E740481C1C}">
                  <a14:useLocalDpi xmlns:a14="http://schemas.microsoft.com/office/drawing/2010/main" val="0"/>
                </a:ext>
              </a:extLst>
            </a:blip>
            <a:srcRect r="48663" b="23895"/>
            <a:stretch>
              <a:fillRect/>
            </a:stretch>
          </p:blipFill>
          <p:spPr bwMode="auto">
            <a:xfrm>
              <a:off x="46980750" y="20786780"/>
              <a:ext cx="2112395" cy="173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06"/>
            <p:cNvPicPr>
              <a:picLocks noChangeAspect="1"/>
            </p:cNvPicPr>
            <p:nvPr/>
          </p:nvPicPr>
          <p:blipFill>
            <a:blip r:embed="rId23">
              <a:clrChange>
                <a:clrFrom>
                  <a:srgbClr val="000000"/>
                </a:clrFrom>
                <a:clrTo>
                  <a:srgbClr val="000000">
                    <a:alpha val="0"/>
                  </a:srgbClr>
                </a:clrTo>
              </a:clrChange>
              <a:lum bright="-28000"/>
              <a:extLst>
                <a:ext uri="{28A0092B-C50C-407E-A947-70E740481C1C}">
                  <a14:useLocalDpi xmlns:a14="http://schemas.microsoft.com/office/drawing/2010/main" val="0"/>
                </a:ext>
              </a:extLst>
            </a:blip>
            <a:srcRect/>
            <a:stretch>
              <a:fillRect/>
            </a:stretch>
          </p:blipFill>
          <p:spPr bwMode="auto">
            <a:xfrm>
              <a:off x="46548443" y="20423075"/>
              <a:ext cx="993708" cy="92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107"/>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3512607" y="31397597"/>
            <a:ext cx="1600442" cy="117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02"/>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278958" y="31172101"/>
            <a:ext cx="790045" cy="140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0"/>
          <p:cNvPicPr>
            <a:picLocks noChangeAspect="1"/>
          </p:cNvPicPr>
          <p:nvPr/>
        </p:nvPicPr>
        <p:blipFill>
          <a:blip r:embed="rId17">
            <a:clrChange>
              <a:clrFrom>
                <a:srgbClr val="000000"/>
              </a:clrFrom>
              <a:clrTo>
                <a:srgbClr val="000000">
                  <a:alpha val="0"/>
                </a:srgbClr>
              </a:clrTo>
            </a:clrChange>
            <a:extLst>
              <a:ext uri="{28A0092B-C50C-407E-A947-70E740481C1C}">
                <a14:useLocalDpi xmlns:a14="http://schemas.microsoft.com/office/drawing/2010/main" val="0"/>
              </a:ext>
            </a:extLst>
          </a:blip>
          <a:srcRect l="43883" t="7893" r="43527" b="77484"/>
          <a:stretch>
            <a:fillRect/>
          </a:stretch>
        </p:blipFill>
        <p:spPr bwMode="auto">
          <a:xfrm>
            <a:off x="21717000" y="33705276"/>
            <a:ext cx="1022145" cy="122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8"/>
          <p:cNvPicPr>
            <a:picLocks noChangeAspect="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3512607" y="33392240"/>
            <a:ext cx="1715228" cy="154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22715</TotalTime>
  <Words>1412</Words>
  <Application>Microsoft Macintosh PowerPoint</Application>
  <PresentationFormat>Custom</PresentationFormat>
  <Paragraphs>292</Paragraphs>
  <Slides>3</Slides>
  <Notes>2</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CR</dc:creator>
  <cp:lastModifiedBy>Timothy Lew</cp:lastModifiedBy>
  <cp:revision>99</cp:revision>
  <cp:lastPrinted>2012-11-13T19:51:27Z</cp:lastPrinted>
  <dcterms:created xsi:type="dcterms:W3CDTF">2013-05-05T03:39:48Z</dcterms:created>
  <dcterms:modified xsi:type="dcterms:W3CDTF">2014-06-11T16:25:41Z</dcterms:modified>
</cp:coreProperties>
</file>